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14"/>
  </p:notesMasterIdLst>
  <p:handoutMasterIdLst>
    <p:handoutMasterId r:id="rId15"/>
  </p:handoutMasterIdLst>
  <p:sldIdLst>
    <p:sldId id="344" r:id="rId2"/>
    <p:sldId id="345" r:id="rId3"/>
    <p:sldId id="346" r:id="rId4"/>
    <p:sldId id="347" r:id="rId5"/>
    <p:sldId id="348" r:id="rId6"/>
    <p:sldId id="302" r:id="rId7"/>
    <p:sldId id="303" r:id="rId8"/>
    <p:sldId id="304" r:id="rId9"/>
    <p:sldId id="340" r:id="rId10"/>
    <p:sldId id="350" r:id="rId11"/>
    <p:sldId id="343" r:id="rId12"/>
    <p:sldId id="272" r:id="rId1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5A"/>
    <a:srgbClr val="FFFF66"/>
    <a:srgbClr val="E56D09"/>
    <a:srgbClr val="FF6600"/>
    <a:srgbClr val="009900"/>
    <a:srgbClr val="FFCC66"/>
    <a:srgbClr val="3399FF"/>
    <a:srgbClr val="00FF00"/>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31" autoAdjust="0"/>
  </p:normalViewPr>
  <p:slideViewPr>
    <p:cSldViewPr>
      <p:cViewPr>
        <p:scale>
          <a:sx n="74" d="100"/>
          <a:sy n="74" d="100"/>
        </p:scale>
        <p:origin x="100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440"/>
    </p:cViewPr>
  </p:sorterViewPr>
  <p:notesViewPr>
    <p:cSldViewPr>
      <p:cViewPr varScale="1">
        <p:scale>
          <a:sx n="34" d="100"/>
          <a:sy n="34" d="100"/>
        </p:scale>
        <p:origin x="-2438" y="-77"/>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E0683-5110-44D7-8A8D-DFC6C1883C36}" type="doc">
      <dgm:prSet loTypeId="urn:microsoft.com/office/officeart/2005/8/layout/hList7#2" loCatId="list" qsTypeId="urn:microsoft.com/office/officeart/2005/8/quickstyle/simple1" qsCatId="simple" csTypeId="urn:microsoft.com/office/officeart/2005/8/colors/accent0_1" csCatId="mainScheme" phldr="1"/>
      <dgm:spPr/>
    </dgm:pt>
    <dgm:pt modelId="{E36B4E46-EB1D-4287-9194-4DDCC6FB8B90}">
      <dgm:prSet phldrT="[Text]" custT="1"/>
      <dgm:spPr/>
      <dgm:t>
        <a:bodyPr/>
        <a:lstStyle/>
        <a:p>
          <a:r>
            <a:rPr lang="en-US" sz="1800" dirty="0">
              <a:latin typeface="+mn-lt"/>
            </a:rPr>
            <a:t>EPC Contracts &amp; Managed Energy Provider for Telecom Sites</a:t>
          </a:r>
        </a:p>
      </dgm:t>
    </dgm:pt>
    <dgm:pt modelId="{9E22FF8F-7385-4AB3-B8FA-5A3E231FA511}" type="parTrans" cxnId="{456BE9C6-A399-409C-A186-B8B7B06A925B}">
      <dgm:prSet/>
      <dgm:spPr/>
      <dgm:t>
        <a:bodyPr/>
        <a:lstStyle/>
        <a:p>
          <a:endParaRPr lang="en-US"/>
        </a:p>
      </dgm:t>
    </dgm:pt>
    <dgm:pt modelId="{23775872-3CB7-4A0D-9566-148E6FDE8740}" type="sibTrans" cxnId="{456BE9C6-A399-409C-A186-B8B7B06A925B}">
      <dgm:prSet/>
      <dgm:spPr/>
      <dgm:t>
        <a:bodyPr/>
        <a:lstStyle/>
        <a:p>
          <a:endParaRPr lang="en-US"/>
        </a:p>
      </dgm:t>
    </dgm:pt>
    <dgm:pt modelId="{DFCC80BF-69C9-4E5F-9EDB-29403B7B5E72}">
      <dgm:prSet phldrT="[Text]" custT="1"/>
      <dgm:spPr/>
      <dgm:t>
        <a:bodyPr/>
        <a:lstStyle/>
        <a:p>
          <a:r>
            <a:rPr lang="en-US" sz="1800" dirty="0">
              <a:latin typeface="+mn-lt"/>
            </a:rPr>
            <a:t>System with Power Equipment  Integration</a:t>
          </a:r>
        </a:p>
      </dgm:t>
    </dgm:pt>
    <dgm:pt modelId="{A78FE780-055D-4695-A6E7-74228DF195CE}" type="parTrans" cxnId="{64AFF2AA-5827-482C-9B83-491BC1F7B431}">
      <dgm:prSet/>
      <dgm:spPr/>
      <dgm:t>
        <a:bodyPr/>
        <a:lstStyle/>
        <a:p>
          <a:endParaRPr lang="en-US"/>
        </a:p>
      </dgm:t>
    </dgm:pt>
    <dgm:pt modelId="{6EB0E2C3-EA5E-4538-8532-80578FD3FDD4}" type="sibTrans" cxnId="{64AFF2AA-5827-482C-9B83-491BC1F7B431}">
      <dgm:prSet/>
      <dgm:spPr/>
      <dgm:t>
        <a:bodyPr/>
        <a:lstStyle/>
        <a:p>
          <a:endParaRPr lang="en-US"/>
        </a:p>
      </dgm:t>
    </dgm:pt>
    <dgm:pt modelId="{E7877A0E-452D-4ACB-B5F3-BD2CDCC15087}">
      <dgm:prSet custT="1"/>
      <dgm:spPr/>
      <dgm:t>
        <a:bodyPr/>
        <a:lstStyle/>
        <a:p>
          <a:r>
            <a:rPr lang="en-US" sz="1800" dirty="0"/>
            <a:t>Integrator of Power Electronics &amp; Energy Storage Solutions</a:t>
          </a:r>
        </a:p>
      </dgm:t>
    </dgm:pt>
    <dgm:pt modelId="{36325129-4982-4817-9043-BE4CB7D9DA03}" type="parTrans" cxnId="{82B52797-3EC1-483D-B112-B924F60B558A}">
      <dgm:prSet/>
      <dgm:spPr/>
      <dgm:t>
        <a:bodyPr/>
        <a:lstStyle/>
        <a:p>
          <a:endParaRPr lang="en-IN"/>
        </a:p>
      </dgm:t>
    </dgm:pt>
    <dgm:pt modelId="{0430866E-E640-428B-8CD2-4853829D6623}" type="sibTrans" cxnId="{82B52797-3EC1-483D-B112-B924F60B558A}">
      <dgm:prSet/>
      <dgm:spPr/>
      <dgm:t>
        <a:bodyPr/>
        <a:lstStyle/>
        <a:p>
          <a:endParaRPr lang="en-IN"/>
        </a:p>
      </dgm:t>
    </dgm:pt>
    <dgm:pt modelId="{034FAB6A-9FED-4FEA-A369-86A13306D71E}" type="pres">
      <dgm:prSet presAssocID="{BE6E0683-5110-44D7-8A8D-DFC6C1883C36}" presName="Name0" presStyleCnt="0">
        <dgm:presLayoutVars>
          <dgm:dir/>
          <dgm:resizeHandles val="exact"/>
        </dgm:presLayoutVars>
      </dgm:prSet>
      <dgm:spPr/>
    </dgm:pt>
    <dgm:pt modelId="{86DEFCF8-4BD7-40E0-875F-A5E7F873F13C}" type="pres">
      <dgm:prSet presAssocID="{BE6E0683-5110-44D7-8A8D-DFC6C1883C36}" presName="fgShape" presStyleLbl="fgShp" presStyleIdx="0" presStyleCnt="1" custScaleX="108696" custScaleY="166667"/>
      <dgm:spPr>
        <a:solidFill>
          <a:schemeClr val="accent5">
            <a:lumMod val="40000"/>
            <a:lumOff val="60000"/>
          </a:schemeClr>
        </a:solidFill>
      </dgm:spPr>
    </dgm:pt>
    <dgm:pt modelId="{1E86C3D2-EE09-4DD5-A2B9-28D568CEF2F7}" type="pres">
      <dgm:prSet presAssocID="{BE6E0683-5110-44D7-8A8D-DFC6C1883C36}" presName="linComp" presStyleCnt="0"/>
      <dgm:spPr/>
    </dgm:pt>
    <dgm:pt modelId="{12ABA4A7-7A4D-4C9D-9D8B-9F919D78C03B}" type="pres">
      <dgm:prSet presAssocID="{E36B4E46-EB1D-4287-9194-4DDCC6FB8B90}" presName="compNode" presStyleCnt="0"/>
      <dgm:spPr/>
    </dgm:pt>
    <dgm:pt modelId="{0B16C807-C035-44EE-9851-7A1AAA65CF31}" type="pres">
      <dgm:prSet presAssocID="{E36B4E46-EB1D-4287-9194-4DDCC6FB8B90}" presName="bkgdShape" presStyleLbl="node1" presStyleIdx="0" presStyleCnt="3" custLinFactX="5899" custLinFactNeighborX="100000"/>
      <dgm:spPr/>
    </dgm:pt>
    <dgm:pt modelId="{F114DB17-6965-43F4-A1E6-F8A759D6BEE3}" type="pres">
      <dgm:prSet presAssocID="{E36B4E46-EB1D-4287-9194-4DDCC6FB8B90}" presName="nodeTx" presStyleLbl="node1" presStyleIdx="0" presStyleCnt="3">
        <dgm:presLayoutVars>
          <dgm:bulletEnabled val="1"/>
        </dgm:presLayoutVars>
      </dgm:prSet>
      <dgm:spPr/>
    </dgm:pt>
    <dgm:pt modelId="{D3A38838-84B5-4694-A168-F0F3F5633682}" type="pres">
      <dgm:prSet presAssocID="{E36B4E46-EB1D-4287-9194-4DDCC6FB8B90}" presName="invisiNode" presStyleLbl="node1" presStyleIdx="0" presStyleCnt="3"/>
      <dgm:spPr/>
    </dgm:pt>
    <dgm:pt modelId="{5B95B4CC-E8EF-4193-9232-756264B7FC40}" type="pres">
      <dgm:prSet presAssocID="{E36B4E46-EB1D-4287-9194-4DDCC6FB8B90}" presName="imagNode" presStyleLbl="fgImgPlace1" presStyleIdx="0" presStyleCnt="3" custScaleX="127788" custScaleY="119539" custLinFactX="85068" custLinFactNeighborX="100000" custLinFactNeighborY="9192"/>
      <dgm:spPr>
        <a:blipFill rotWithShape="0">
          <a:blip xmlns:r="http://schemas.openxmlformats.org/officeDocument/2006/relationships" r:embed="rId1"/>
          <a:stretch>
            <a:fillRect/>
          </a:stretch>
        </a:blipFill>
      </dgm:spPr>
    </dgm:pt>
    <dgm:pt modelId="{D2E989FB-27CA-4A8D-8FAD-768A922D74D4}" type="pres">
      <dgm:prSet presAssocID="{23775872-3CB7-4A0D-9566-148E6FDE8740}" presName="sibTrans" presStyleLbl="sibTrans2D1" presStyleIdx="0" presStyleCnt="0"/>
      <dgm:spPr/>
    </dgm:pt>
    <dgm:pt modelId="{0A91AD5F-15EF-4197-926B-D04EAA3A1600}" type="pres">
      <dgm:prSet presAssocID="{DFCC80BF-69C9-4E5F-9EDB-29403B7B5E72}" presName="compNode" presStyleCnt="0"/>
      <dgm:spPr/>
    </dgm:pt>
    <dgm:pt modelId="{37D60119-96A3-4424-8180-1EFD9D4D6F14}" type="pres">
      <dgm:prSet presAssocID="{DFCC80BF-69C9-4E5F-9EDB-29403B7B5E72}" presName="bkgdShape" presStyleLbl="node1" presStyleIdx="1" presStyleCnt="3" custLinFactX="-100000" custLinFactNeighborX="-106064"/>
      <dgm:spPr/>
    </dgm:pt>
    <dgm:pt modelId="{5CDB0078-2A10-4F46-B6C2-AB094AFB344B}" type="pres">
      <dgm:prSet presAssocID="{DFCC80BF-69C9-4E5F-9EDB-29403B7B5E72}" presName="nodeTx" presStyleLbl="node1" presStyleIdx="1" presStyleCnt="3">
        <dgm:presLayoutVars>
          <dgm:bulletEnabled val="1"/>
        </dgm:presLayoutVars>
      </dgm:prSet>
      <dgm:spPr/>
    </dgm:pt>
    <dgm:pt modelId="{2D50E0E4-564B-4B5A-B718-DD6F02362EE4}" type="pres">
      <dgm:prSet presAssocID="{DFCC80BF-69C9-4E5F-9EDB-29403B7B5E72}" presName="invisiNode" presStyleLbl="node1" presStyleIdx="1" presStyleCnt="3"/>
      <dgm:spPr/>
    </dgm:pt>
    <dgm:pt modelId="{4302FF8D-C74E-4972-8D36-1E3A9239F1A4}" type="pres">
      <dgm:prSet presAssocID="{DFCC80BF-69C9-4E5F-9EDB-29403B7B5E72}" presName="imagNode" presStyleLbl="fgImgPlace1" presStyleIdx="1" presStyleCnt="3" custScaleX="127892" custScaleY="119539" custLinFactX="-79852" custLinFactNeighborX="-100000" custLinFactNeighborY="7557"/>
      <dgm:spPr>
        <a:blipFill rotWithShape="0">
          <a:blip xmlns:r="http://schemas.openxmlformats.org/officeDocument/2006/relationships" r:embed="rId2"/>
          <a:stretch>
            <a:fillRect/>
          </a:stretch>
        </a:blipFill>
      </dgm:spPr>
    </dgm:pt>
    <dgm:pt modelId="{88BDCC12-49F0-4E60-8CFD-EFDADCD720FC}" type="pres">
      <dgm:prSet presAssocID="{6EB0E2C3-EA5E-4538-8532-80578FD3FDD4}" presName="sibTrans" presStyleLbl="sibTrans2D1" presStyleIdx="0" presStyleCnt="0"/>
      <dgm:spPr/>
    </dgm:pt>
    <dgm:pt modelId="{381FAC88-DDB4-4E25-AC10-5C1EE584598A}" type="pres">
      <dgm:prSet presAssocID="{E7877A0E-452D-4ACB-B5F3-BD2CDCC15087}" presName="compNode" presStyleCnt="0"/>
      <dgm:spPr/>
    </dgm:pt>
    <dgm:pt modelId="{C403E839-E70C-41C9-83DD-C0FF7386C100}" type="pres">
      <dgm:prSet presAssocID="{E7877A0E-452D-4ACB-B5F3-BD2CDCC15087}" presName="bkgdShape" presStyleLbl="node1" presStyleIdx="2" presStyleCnt="3"/>
      <dgm:spPr/>
    </dgm:pt>
    <dgm:pt modelId="{6B57057E-1C42-4B6B-88A7-82B40BFC1299}" type="pres">
      <dgm:prSet presAssocID="{E7877A0E-452D-4ACB-B5F3-BD2CDCC15087}" presName="nodeTx" presStyleLbl="node1" presStyleIdx="2" presStyleCnt="3">
        <dgm:presLayoutVars>
          <dgm:bulletEnabled val="1"/>
        </dgm:presLayoutVars>
      </dgm:prSet>
      <dgm:spPr/>
    </dgm:pt>
    <dgm:pt modelId="{9368B071-FB86-4327-8A72-C96FE136F41E}" type="pres">
      <dgm:prSet presAssocID="{E7877A0E-452D-4ACB-B5F3-BD2CDCC15087}" presName="invisiNode" presStyleLbl="node1" presStyleIdx="2" presStyleCnt="3"/>
      <dgm:spPr/>
    </dgm:pt>
    <dgm:pt modelId="{C4CE0C11-D13B-4970-90E8-382455154BC1}" type="pres">
      <dgm:prSet presAssocID="{E7877A0E-452D-4ACB-B5F3-BD2CDCC15087}" presName="imagNode" presStyleLbl="fgImgPlace1" presStyleIdx="2" presStyleCnt="3" custScaleX="119266" custScaleY="116848" custLinFactNeighborY="10537"/>
      <dgm:spPr>
        <a:blipFill rotWithShape="1">
          <a:blip xmlns:r="http://schemas.openxmlformats.org/officeDocument/2006/relationships" r:embed="rId3"/>
          <a:stretch>
            <a:fillRect/>
          </a:stretch>
        </a:blipFill>
      </dgm:spPr>
    </dgm:pt>
  </dgm:ptLst>
  <dgm:cxnLst>
    <dgm:cxn modelId="{A5453203-F3B3-4443-89B7-C1A3EB379F2E}" type="presOf" srcId="{E7877A0E-452D-4ACB-B5F3-BD2CDCC15087}" destId="{6B57057E-1C42-4B6B-88A7-82B40BFC1299}" srcOrd="1" destOrd="0" presId="urn:microsoft.com/office/officeart/2005/8/layout/hList7#2"/>
    <dgm:cxn modelId="{81C31D36-284A-49FC-9A74-1371C64372AE}" type="presOf" srcId="{E36B4E46-EB1D-4287-9194-4DDCC6FB8B90}" destId="{F114DB17-6965-43F4-A1E6-F8A759D6BEE3}" srcOrd="1" destOrd="0" presId="urn:microsoft.com/office/officeart/2005/8/layout/hList7#2"/>
    <dgm:cxn modelId="{E234F958-43BA-45B4-B022-DFA4A289671C}" type="presOf" srcId="{6EB0E2C3-EA5E-4538-8532-80578FD3FDD4}" destId="{88BDCC12-49F0-4E60-8CFD-EFDADCD720FC}" srcOrd="0" destOrd="0" presId="urn:microsoft.com/office/officeart/2005/8/layout/hList7#2"/>
    <dgm:cxn modelId="{BDB4D17D-F415-4E90-98F9-BB61994F851C}" type="presOf" srcId="{DFCC80BF-69C9-4E5F-9EDB-29403B7B5E72}" destId="{37D60119-96A3-4424-8180-1EFD9D4D6F14}" srcOrd="0" destOrd="0" presId="urn:microsoft.com/office/officeart/2005/8/layout/hList7#2"/>
    <dgm:cxn modelId="{CF46A792-BBBB-419D-A395-BC75F49F0C9A}" type="presOf" srcId="{DFCC80BF-69C9-4E5F-9EDB-29403B7B5E72}" destId="{5CDB0078-2A10-4F46-B6C2-AB094AFB344B}" srcOrd="1" destOrd="0" presId="urn:microsoft.com/office/officeart/2005/8/layout/hList7#2"/>
    <dgm:cxn modelId="{82B52797-3EC1-483D-B112-B924F60B558A}" srcId="{BE6E0683-5110-44D7-8A8D-DFC6C1883C36}" destId="{E7877A0E-452D-4ACB-B5F3-BD2CDCC15087}" srcOrd="2" destOrd="0" parTransId="{36325129-4982-4817-9043-BE4CB7D9DA03}" sibTransId="{0430866E-E640-428B-8CD2-4853829D6623}"/>
    <dgm:cxn modelId="{59915EA5-36ED-46FE-BFE3-848D2EAB7B67}" type="presOf" srcId="{23775872-3CB7-4A0D-9566-148E6FDE8740}" destId="{D2E989FB-27CA-4A8D-8FAD-768A922D74D4}" srcOrd="0" destOrd="0" presId="urn:microsoft.com/office/officeart/2005/8/layout/hList7#2"/>
    <dgm:cxn modelId="{08546FA9-C876-42F8-9130-EF634B2315A1}" type="presOf" srcId="{E7877A0E-452D-4ACB-B5F3-BD2CDCC15087}" destId="{C403E839-E70C-41C9-83DD-C0FF7386C100}" srcOrd="0" destOrd="0" presId="urn:microsoft.com/office/officeart/2005/8/layout/hList7#2"/>
    <dgm:cxn modelId="{64AFF2AA-5827-482C-9B83-491BC1F7B431}" srcId="{BE6E0683-5110-44D7-8A8D-DFC6C1883C36}" destId="{DFCC80BF-69C9-4E5F-9EDB-29403B7B5E72}" srcOrd="1" destOrd="0" parTransId="{A78FE780-055D-4695-A6E7-74228DF195CE}" sibTransId="{6EB0E2C3-EA5E-4538-8532-80578FD3FDD4}"/>
    <dgm:cxn modelId="{C722F0C5-1B34-4995-89EF-3EBC428DF0F7}" type="presOf" srcId="{E36B4E46-EB1D-4287-9194-4DDCC6FB8B90}" destId="{0B16C807-C035-44EE-9851-7A1AAA65CF31}" srcOrd="0" destOrd="0" presId="urn:microsoft.com/office/officeart/2005/8/layout/hList7#2"/>
    <dgm:cxn modelId="{456BE9C6-A399-409C-A186-B8B7B06A925B}" srcId="{BE6E0683-5110-44D7-8A8D-DFC6C1883C36}" destId="{E36B4E46-EB1D-4287-9194-4DDCC6FB8B90}" srcOrd="0" destOrd="0" parTransId="{9E22FF8F-7385-4AB3-B8FA-5A3E231FA511}" sibTransId="{23775872-3CB7-4A0D-9566-148E6FDE8740}"/>
    <dgm:cxn modelId="{3BF1D0F0-1832-48B0-8A81-0619BE27FF7C}" type="presOf" srcId="{BE6E0683-5110-44D7-8A8D-DFC6C1883C36}" destId="{034FAB6A-9FED-4FEA-A369-86A13306D71E}" srcOrd="0" destOrd="0" presId="urn:microsoft.com/office/officeart/2005/8/layout/hList7#2"/>
    <dgm:cxn modelId="{6150FCDA-B088-48CD-A7F8-F3240CC91CF1}" type="presParOf" srcId="{034FAB6A-9FED-4FEA-A369-86A13306D71E}" destId="{86DEFCF8-4BD7-40E0-875F-A5E7F873F13C}" srcOrd="0" destOrd="0" presId="urn:microsoft.com/office/officeart/2005/8/layout/hList7#2"/>
    <dgm:cxn modelId="{CA75DFA1-7CF2-4ADA-B7CA-615C0470DE6B}" type="presParOf" srcId="{034FAB6A-9FED-4FEA-A369-86A13306D71E}" destId="{1E86C3D2-EE09-4DD5-A2B9-28D568CEF2F7}" srcOrd="1" destOrd="0" presId="urn:microsoft.com/office/officeart/2005/8/layout/hList7#2"/>
    <dgm:cxn modelId="{BFF39453-5B88-4A06-9F22-F329CB72F72D}" type="presParOf" srcId="{1E86C3D2-EE09-4DD5-A2B9-28D568CEF2F7}" destId="{12ABA4A7-7A4D-4C9D-9D8B-9F919D78C03B}" srcOrd="0" destOrd="0" presId="urn:microsoft.com/office/officeart/2005/8/layout/hList7#2"/>
    <dgm:cxn modelId="{55DC307D-9504-4E4F-80DB-13D5FA852BE4}" type="presParOf" srcId="{12ABA4A7-7A4D-4C9D-9D8B-9F919D78C03B}" destId="{0B16C807-C035-44EE-9851-7A1AAA65CF31}" srcOrd="0" destOrd="0" presId="urn:microsoft.com/office/officeart/2005/8/layout/hList7#2"/>
    <dgm:cxn modelId="{DB3AC923-3DDC-4EFD-9607-7C87EF90866D}" type="presParOf" srcId="{12ABA4A7-7A4D-4C9D-9D8B-9F919D78C03B}" destId="{F114DB17-6965-43F4-A1E6-F8A759D6BEE3}" srcOrd="1" destOrd="0" presId="urn:microsoft.com/office/officeart/2005/8/layout/hList7#2"/>
    <dgm:cxn modelId="{04E60124-6E7C-4C73-B250-6A5EA9FFFB3A}" type="presParOf" srcId="{12ABA4A7-7A4D-4C9D-9D8B-9F919D78C03B}" destId="{D3A38838-84B5-4694-A168-F0F3F5633682}" srcOrd="2" destOrd="0" presId="urn:microsoft.com/office/officeart/2005/8/layout/hList7#2"/>
    <dgm:cxn modelId="{1807D84B-6242-49A1-9B17-DFBC8999744B}" type="presParOf" srcId="{12ABA4A7-7A4D-4C9D-9D8B-9F919D78C03B}" destId="{5B95B4CC-E8EF-4193-9232-756264B7FC40}" srcOrd="3" destOrd="0" presId="urn:microsoft.com/office/officeart/2005/8/layout/hList7#2"/>
    <dgm:cxn modelId="{C113F3B2-B360-47DA-809A-A35BEA9F7C30}" type="presParOf" srcId="{1E86C3D2-EE09-4DD5-A2B9-28D568CEF2F7}" destId="{D2E989FB-27CA-4A8D-8FAD-768A922D74D4}" srcOrd="1" destOrd="0" presId="urn:microsoft.com/office/officeart/2005/8/layout/hList7#2"/>
    <dgm:cxn modelId="{50B1B19F-CD0D-46CD-ABA5-9B8BA5D8601D}" type="presParOf" srcId="{1E86C3D2-EE09-4DD5-A2B9-28D568CEF2F7}" destId="{0A91AD5F-15EF-4197-926B-D04EAA3A1600}" srcOrd="2" destOrd="0" presId="urn:microsoft.com/office/officeart/2005/8/layout/hList7#2"/>
    <dgm:cxn modelId="{65EF58F3-C071-4751-B400-9B60D516E4D9}" type="presParOf" srcId="{0A91AD5F-15EF-4197-926B-D04EAA3A1600}" destId="{37D60119-96A3-4424-8180-1EFD9D4D6F14}" srcOrd="0" destOrd="0" presId="urn:microsoft.com/office/officeart/2005/8/layout/hList7#2"/>
    <dgm:cxn modelId="{E33F598E-24E8-4503-9333-991029D4AE0A}" type="presParOf" srcId="{0A91AD5F-15EF-4197-926B-D04EAA3A1600}" destId="{5CDB0078-2A10-4F46-B6C2-AB094AFB344B}" srcOrd="1" destOrd="0" presId="urn:microsoft.com/office/officeart/2005/8/layout/hList7#2"/>
    <dgm:cxn modelId="{9F86F0B2-CBCA-463D-9D0B-44EC9D1DB408}" type="presParOf" srcId="{0A91AD5F-15EF-4197-926B-D04EAA3A1600}" destId="{2D50E0E4-564B-4B5A-B718-DD6F02362EE4}" srcOrd="2" destOrd="0" presId="urn:microsoft.com/office/officeart/2005/8/layout/hList7#2"/>
    <dgm:cxn modelId="{89D6A715-08B8-4C83-919D-6033C40CF8A6}" type="presParOf" srcId="{0A91AD5F-15EF-4197-926B-D04EAA3A1600}" destId="{4302FF8D-C74E-4972-8D36-1E3A9239F1A4}" srcOrd="3" destOrd="0" presId="urn:microsoft.com/office/officeart/2005/8/layout/hList7#2"/>
    <dgm:cxn modelId="{3938DCBE-E8FB-4B25-A0E9-481E9526E8ED}" type="presParOf" srcId="{1E86C3D2-EE09-4DD5-A2B9-28D568CEF2F7}" destId="{88BDCC12-49F0-4E60-8CFD-EFDADCD720FC}" srcOrd="3" destOrd="0" presId="urn:microsoft.com/office/officeart/2005/8/layout/hList7#2"/>
    <dgm:cxn modelId="{CB55FE84-7403-4D5B-B079-E84F08168519}" type="presParOf" srcId="{1E86C3D2-EE09-4DD5-A2B9-28D568CEF2F7}" destId="{381FAC88-DDB4-4E25-AC10-5C1EE584598A}" srcOrd="4" destOrd="0" presId="urn:microsoft.com/office/officeart/2005/8/layout/hList7#2"/>
    <dgm:cxn modelId="{7DDE8E72-839F-4127-9095-CE9A44A0C182}" type="presParOf" srcId="{381FAC88-DDB4-4E25-AC10-5C1EE584598A}" destId="{C403E839-E70C-41C9-83DD-C0FF7386C100}" srcOrd="0" destOrd="0" presId="urn:microsoft.com/office/officeart/2005/8/layout/hList7#2"/>
    <dgm:cxn modelId="{0E323361-E333-4332-946C-2C9A780E165E}" type="presParOf" srcId="{381FAC88-DDB4-4E25-AC10-5C1EE584598A}" destId="{6B57057E-1C42-4B6B-88A7-82B40BFC1299}" srcOrd="1" destOrd="0" presId="urn:microsoft.com/office/officeart/2005/8/layout/hList7#2"/>
    <dgm:cxn modelId="{24DEB618-105A-4871-A81C-AA0494A8D477}" type="presParOf" srcId="{381FAC88-DDB4-4E25-AC10-5C1EE584598A}" destId="{9368B071-FB86-4327-8A72-C96FE136F41E}" srcOrd="2" destOrd="0" presId="urn:microsoft.com/office/officeart/2005/8/layout/hList7#2"/>
    <dgm:cxn modelId="{073C9E29-2A12-4468-BB6C-C1FB33196B87}" type="presParOf" srcId="{381FAC88-DDB4-4E25-AC10-5C1EE584598A}" destId="{C4CE0C11-D13B-4970-90E8-382455154BC1}"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C9A76-BFB3-4C57-9933-22091F1233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B1E0C9-335C-423D-91B5-2C57CB02E3B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Manufacturing</a:t>
          </a:r>
        </a:p>
      </dgm:t>
    </dgm:pt>
    <dgm:pt modelId="{010A3F61-3F76-484A-BFA7-DE33BAE1D219}" type="parTrans" cxnId="{D9D938EE-8452-47E0-8683-A7B909C6E16F}">
      <dgm:prSet/>
      <dgm:spPr/>
      <dgm:t>
        <a:bodyPr/>
        <a:lstStyle/>
        <a:p>
          <a:endParaRPr lang="en-US"/>
        </a:p>
      </dgm:t>
    </dgm:pt>
    <dgm:pt modelId="{4042D03A-BDCD-48CC-AEE0-623A6751CEC6}" type="sibTrans" cxnId="{D9D938EE-8452-47E0-8683-A7B909C6E16F}">
      <dgm:prSet/>
      <dgm:spPr/>
      <dgm:t>
        <a:bodyPr/>
        <a:lstStyle/>
        <a:p>
          <a:endParaRPr lang="en-US"/>
        </a:p>
      </dgm:t>
    </dgm:pt>
    <dgm:pt modelId="{CE4C69DD-ECAF-471F-80AE-127D16ED515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baseline="0" dirty="0"/>
            <a:t>Contract manufacturing available at Delhi,  Karnal, Manesar, Noida</a:t>
          </a:r>
        </a:p>
      </dgm:t>
    </dgm:pt>
    <dgm:pt modelId="{206EBE12-8DB2-4463-8217-8F32CD60C1B8}" type="parTrans" cxnId="{F6AD0920-066B-4DD0-B7FC-567F18C167AD}">
      <dgm:prSet/>
      <dgm:spPr/>
      <dgm:t>
        <a:bodyPr/>
        <a:lstStyle/>
        <a:p>
          <a:endParaRPr lang="en-US"/>
        </a:p>
      </dgm:t>
    </dgm:pt>
    <dgm:pt modelId="{2946E5D7-9488-480E-838D-7BB461E16CE4}" type="sibTrans" cxnId="{F6AD0920-066B-4DD0-B7FC-567F18C167AD}">
      <dgm:prSet/>
      <dgm:spPr/>
      <dgm:t>
        <a:bodyPr/>
        <a:lstStyle/>
        <a:p>
          <a:endParaRPr lang="en-US"/>
        </a:p>
      </dgm:t>
    </dgm:pt>
    <dgm:pt modelId="{0532712A-CEBC-4826-9947-B6EA478B462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EPC Contracts &amp; System Integration</a:t>
          </a:r>
        </a:p>
      </dgm:t>
    </dgm:pt>
    <dgm:pt modelId="{71469568-F951-4C67-B9AE-766329E6EF5A}" type="parTrans" cxnId="{F0A81229-82B1-4654-8349-81E28CC9C435}">
      <dgm:prSet/>
      <dgm:spPr/>
      <dgm:t>
        <a:bodyPr/>
        <a:lstStyle/>
        <a:p>
          <a:endParaRPr lang="en-US"/>
        </a:p>
      </dgm:t>
    </dgm:pt>
    <dgm:pt modelId="{7C48A969-2726-4B59-8C97-CA5728CA87DD}" type="sibTrans" cxnId="{F0A81229-82B1-4654-8349-81E28CC9C435}">
      <dgm:prSet/>
      <dgm:spPr/>
      <dgm:t>
        <a:bodyPr/>
        <a:lstStyle/>
        <a:p>
          <a:endParaRPr lang="en-US"/>
        </a:p>
      </dgm:t>
    </dgm:pt>
    <dgm:pt modelId="{A1A35FA9-8B7F-49D6-80EF-16D6E9351DF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N" sz="1800" dirty="0"/>
            <a:t>PAN INDIA</a:t>
          </a:r>
          <a:endParaRPr lang="en-US" sz="1800" dirty="0"/>
        </a:p>
      </dgm:t>
    </dgm:pt>
    <dgm:pt modelId="{59706C2E-3008-49D1-823C-3BB9B0423C78}" type="parTrans" cxnId="{89C0A875-7393-40FD-A161-97026B250031}">
      <dgm:prSet/>
      <dgm:spPr/>
      <dgm:t>
        <a:bodyPr/>
        <a:lstStyle/>
        <a:p>
          <a:endParaRPr lang="en-US"/>
        </a:p>
      </dgm:t>
    </dgm:pt>
    <dgm:pt modelId="{6B6641F2-C897-4253-BB0C-8A6C60337A1F}" type="sibTrans" cxnId="{89C0A875-7393-40FD-A161-97026B250031}">
      <dgm:prSet/>
      <dgm:spPr/>
      <dgm:t>
        <a:bodyPr/>
        <a:lstStyle/>
        <a:p>
          <a:endParaRPr lang="en-US"/>
        </a:p>
      </dgm:t>
    </dgm:pt>
    <dgm:pt modelId="{38625A03-13A4-46F4-855B-FB75B3DF8E9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Managed Services</a:t>
          </a:r>
        </a:p>
      </dgm:t>
    </dgm:pt>
    <dgm:pt modelId="{88579C9B-363A-4CA8-87D2-3A183ECDA35A}" type="parTrans" cxnId="{E020F866-4E15-41C6-A989-F583750AF3AB}">
      <dgm:prSet/>
      <dgm:spPr/>
      <dgm:t>
        <a:bodyPr/>
        <a:lstStyle/>
        <a:p>
          <a:endParaRPr lang="en-US"/>
        </a:p>
      </dgm:t>
    </dgm:pt>
    <dgm:pt modelId="{AEEED1FB-1686-4FA6-A7F3-19DB56F3BD4C}" type="sibTrans" cxnId="{E020F866-4E15-41C6-A989-F583750AF3AB}">
      <dgm:prSet/>
      <dgm:spPr/>
      <dgm:t>
        <a:bodyPr/>
        <a:lstStyle/>
        <a:p>
          <a:endParaRPr lang="en-US"/>
        </a:p>
      </dgm:t>
    </dgm:pt>
    <dgm:pt modelId="{74831359-BC28-437A-B0C5-AFA278A1FE6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a:t>AMI Integration Services .</a:t>
          </a:r>
        </a:p>
      </dgm:t>
    </dgm:pt>
    <dgm:pt modelId="{2CC91B7D-D675-4CCF-A68E-C4E6168104F6}" type="parTrans" cxnId="{9D335FFC-2B21-4620-8027-B821A0EC9C82}">
      <dgm:prSet/>
      <dgm:spPr/>
      <dgm:t>
        <a:bodyPr/>
        <a:lstStyle/>
        <a:p>
          <a:endParaRPr lang="en-US"/>
        </a:p>
      </dgm:t>
    </dgm:pt>
    <dgm:pt modelId="{89590BFE-DABA-40D8-B887-FC31826289E8}" type="sibTrans" cxnId="{9D335FFC-2B21-4620-8027-B821A0EC9C82}">
      <dgm:prSet/>
      <dgm:spPr/>
      <dgm:t>
        <a:bodyPr/>
        <a:lstStyle/>
        <a:p>
          <a:endParaRPr lang="en-US"/>
        </a:p>
      </dgm:t>
    </dgm:pt>
    <dgm:pt modelId="{16389639-AF2F-44CD-8FBE-094A41CDE65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a:t>Preventive Maintenance /Repairs</a:t>
          </a:r>
        </a:p>
      </dgm:t>
    </dgm:pt>
    <dgm:pt modelId="{438236BD-0627-4D93-95CC-3322F29DCA2F}" type="parTrans" cxnId="{654E5849-25FE-4CD3-82EC-B74BAE7470E3}">
      <dgm:prSet/>
      <dgm:spPr/>
      <dgm:t>
        <a:bodyPr/>
        <a:lstStyle/>
        <a:p>
          <a:endParaRPr lang="en-US"/>
        </a:p>
      </dgm:t>
    </dgm:pt>
    <dgm:pt modelId="{C967AE8D-5198-4638-B323-FB5FFF2A63A3}" type="sibTrans" cxnId="{654E5849-25FE-4CD3-82EC-B74BAE7470E3}">
      <dgm:prSet/>
      <dgm:spPr/>
      <dgm:t>
        <a:bodyPr/>
        <a:lstStyle/>
        <a:p>
          <a:endParaRPr lang="en-US"/>
        </a:p>
      </dgm:t>
    </dgm:pt>
    <dgm:pt modelId="{7F9C3EF3-EEA7-410A-A936-CED55DDACB2B}" type="pres">
      <dgm:prSet presAssocID="{DEDC9A76-BFB3-4C57-9933-22091F12334A}" presName="Name0" presStyleCnt="0">
        <dgm:presLayoutVars>
          <dgm:dir/>
          <dgm:animLvl val="lvl"/>
          <dgm:resizeHandles val="exact"/>
        </dgm:presLayoutVars>
      </dgm:prSet>
      <dgm:spPr/>
    </dgm:pt>
    <dgm:pt modelId="{5D12C961-D653-4A69-8645-E02299958367}" type="pres">
      <dgm:prSet presAssocID="{DCB1E0C9-335C-423D-91B5-2C57CB02E3B6}" presName="linNode" presStyleCnt="0"/>
      <dgm:spPr/>
    </dgm:pt>
    <dgm:pt modelId="{4D7623C5-58E4-45AD-A4B2-3E69321ED0FB}" type="pres">
      <dgm:prSet presAssocID="{DCB1E0C9-335C-423D-91B5-2C57CB02E3B6}" presName="parentText" presStyleLbl="node1" presStyleIdx="0" presStyleCnt="3">
        <dgm:presLayoutVars>
          <dgm:chMax val="1"/>
          <dgm:bulletEnabled val="1"/>
        </dgm:presLayoutVars>
      </dgm:prSet>
      <dgm:spPr/>
    </dgm:pt>
    <dgm:pt modelId="{9A7DBDC0-2417-4769-94CA-014E772EB25F}" type="pres">
      <dgm:prSet presAssocID="{DCB1E0C9-335C-423D-91B5-2C57CB02E3B6}" presName="descendantText" presStyleLbl="alignAccFollowNode1" presStyleIdx="0" presStyleCnt="3">
        <dgm:presLayoutVars>
          <dgm:bulletEnabled val="1"/>
        </dgm:presLayoutVars>
      </dgm:prSet>
      <dgm:spPr/>
    </dgm:pt>
    <dgm:pt modelId="{20272EA0-33BA-464B-884E-0E2F5C507721}" type="pres">
      <dgm:prSet presAssocID="{4042D03A-BDCD-48CC-AEE0-623A6751CEC6}" presName="sp" presStyleCnt="0"/>
      <dgm:spPr/>
    </dgm:pt>
    <dgm:pt modelId="{E44C1F43-DB6F-4C06-822B-3A170615246D}" type="pres">
      <dgm:prSet presAssocID="{0532712A-CEBC-4826-9947-B6EA478B4628}" presName="linNode" presStyleCnt="0"/>
      <dgm:spPr/>
    </dgm:pt>
    <dgm:pt modelId="{C47AC188-E173-4660-B34E-8C6917DD4410}" type="pres">
      <dgm:prSet presAssocID="{0532712A-CEBC-4826-9947-B6EA478B4628}" presName="parentText" presStyleLbl="node1" presStyleIdx="1" presStyleCnt="3">
        <dgm:presLayoutVars>
          <dgm:chMax val="1"/>
          <dgm:bulletEnabled val="1"/>
        </dgm:presLayoutVars>
      </dgm:prSet>
      <dgm:spPr/>
    </dgm:pt>
    <dgm:pt modelId="{574AB004-0396-4A34-840A-EE3EEB496F64}" type="pres">
      <dgm:prSet presAssocID="{0532712A-CEBC-4826-9947-B6EA478B4628}" presName="descendantText" presStyleLbl="alignAccFollowNode1" presStyleIdx="1" presStyleCnt="3">
        <dgm:presLayoutVars>
          <dgm:bulletEnabled val="1"/>
        </dgm:presLayoutVars>
      </dgm:prSet>
      <dgm:spPr/>
    </dgm:pt>
    <dgm:pt modelId="{8B659FF8-F22E-4FB1-BE71-E46AA7E68E41}" type="pres">
      <dgm:prSet presAssocID="{7C48A969-2726-4B59-8C97-CA5728CA87DD}" presName="sp" presStyleCnt="0"/>
      <dgm:spPr/>
    </dgm:pt>
    <dgm:pt modelId="{205E9591-F010-4805-AC78-0A89AFA1354F}" type="pres">
      <dgm:prSet presAssocID="{38625A03-13A4-46F4-855B-FB75B3DF8E9E}" presName="linNode" presStyleCnt="0"/>
      <dgm:spPr/>
    </dgm:pt>
    <dgm:pt modelId="{DD8021AB-C950-4E07-B8E5-ADF9397FE7FB}" type="pres">
      <dgm:prSet presAssocID="{38625A03-13A4-46F4-855B-FB75B3DF8E9E}" presName="parentText" presStyleLbl="node1" presStyleIdx="2" presStyleCnt="3">
        <dgm:presLayoutVars>
          <dgm:chMax val="1"/>
          <dgm:bulletEnabled val="1"/>
        </dgm:presLayoutVars>
      </dgm:prSet>
      <dgm:spPr/>
    </dgm:pt>
    <dgm:pt modelId="{52E9E05F-AC7B-4EF9-8AEE-ED11A5FE7672}" type="pres">
      <dgm:prSet presAssocID="{38625A03-13A4-46F4-855B-FB75B3DF8E9E}" presName="descendantText" presStyleLbl="alignAccFollowNode1" presStyleIdx="2" presStyleCnt="3">
        <dgm:presLayoutVars>
          <dgm:bulletEnabled val="1"/>
        </dgm:presLayoutVars>
      </dgm:prSet>
      <dgm:spPr/>
    </dgm:pt>
  </dgm:ptLst>
  <dgm:cxnLst>
    <dgm:cxn modelId="{676BC90E-D2A9-4160-8C2C-504A361E54BA}" type="presOf" srcId="{38625A03-13A4-46F4-855B-FB75B3DF8E9E}" destId="{DD8021AB-C950-4E07-B8E5-ADF9397FE7FB}" srcOrd="0" destOrd="0" presId="urn:microsoft.com/office/officeart/2005/8/layout/vList5"/>
    <dgm:cxn modelId="{A4CE3413-DA13-4AC4-89A5-25C1B1290F1A}" type="presOf" srcId="{DEDC9A76-BFB3-4C57-9933-22091F12334A}" destId="{7F9C3EF3-EEA7-410A-A936-CED55DDACB2B}" srcOrd="0" destOrd="0" presId="urn:microsoft.com/office/officeart/2005/8/layout/vList5"/>
    <dgm:cxn modelId="{DBCE581C-5312-4344-B250-1498A524441B}" type="presOf" srcId="{0532712A-CEBC-4826-9947-B6EA478B4628}" destId="{C47AC188-E173-4660-B34E-8C6917DD4410}" srcOrd="0" destOrd="0" presId="urn:microsoft.com/office/officeart/2005/8/layout/vList5"/>
    <dgm:cxn modelId="{F6AD0920-066B-4DD0-B7FC-567F18C167AD}" srcId="{DCB1E0C9-335C-423D-91B5-2C57CB02E3B6}" destId="{CE4C69DD-ECAF-471F-80AE-127D16ED5154}" srcOrd="0" destOrd="0" parTransId="{206EBE12-8DB2-4463-8217-8F32CD60C1B8}" sibTransId="{2946E5D7-9488-480E-838D-7BB461E16CE4}"/>
    <dgm:cxn modelId="{F0A81229-82B1-4654-8349-81E28CC9C435}" srcId="{DEDC9A76-BFB3-4C57-9933-22091F12334A}" destId="{0532712A-CEBC-4826-9947-B6EA478B4628}" srcOrd="1" destOrd="0" parTransId="{71469568-F951-4C67-B9AE-766329E6EF5A}" sibTransId="{7C48A969-2726-4B59-8C97-CA5728CA87DD}"/>
    <dgm:cxn modelId="{0C9B5841-FD6D-4E9B-B66D-CE8251077253}" type="presOf" srcId="{A1A35FA9-8B7F-49D6-80EF-16D6E9351DF8}" destId="{574AB004-0396-4A34-840A-EE3EEB496F64}" srcOrd="0" destOrd="0" presId="urn:microsoft.com/office/officeart/2005/8/layout/vList5"/>
    <dgm:cxn modelId="{E020F866-4E15-41C6-A989-F583750AF3AB}" srcId="{DEDC9A76-BFB3-4C57-9933-22091F12334A}" destId="{38625A03-13A4-46F4-855B-FB75B3DF8E9E}" srcOrd="2" destOrd="0" parTransId="{88579C9B-363A-4CA8-87D2-3A183ECDA35A}" sibTransId="{AEEED1FB-1686-4FA6-A7F3-19DB56F3BD4C}"/>
    <dgm:cxn modelId="{654E5849-25FE-4CD3-82EC-B74BAE7470E3}" srcId="{38625A03-13A4-46F4-855B-FB75B3DF8E9E}" destId="{16389639-AF2F-44CD-8FBE-094A41CDE653}" srcOrd="1" destOrd="0" parTransId="{438236BD-0627-4D93-95CC-3322F29DCA2F}" sibTransId="{C967AE8D-5198-4638-B323-FB5FFF2A63A3}"/>
    <dgm:cxn modelId="{89C0A875-7393-40FD-A161-97026B250031}" srcId="{0532712A-CEBC-4826-9947-B6EA478B4628}" destId="{A1A35FA9-8B7F-49D6-80EF-16D6E9351DF8}" srcOrd="0" destOrd="0" parTransId="{59706C2E-3008-49D1-823C-3BB9B0423C78}" sibTransId="{6B6641F2-C897-4253-BB0C-8A6C60337A1F}"/>
    <dgm:cxn modelId="{83BAE682-3F63-445B-BDEE-A342A1707653}" type="presOf" srcId="{74831359-BC28-437A-B0C5-AFA278A1FE68}" destId="{52E9E05F-AC7B-4EF9-8AEE-ED11A5FE7672}" srcOrd="0" destOrd="0" presId="urn:microsoft.com/office/officeart/2005/8/layout/vList5"/>
    <dgm:cxn modelId="{53CAD488-D03D-47FA-83A5-0950EA2B5555}" type="presOf" srcId="{CE4C69DD-ECAF-471F-80AE-127D16ED5154}" destId="{9A7DBDC0-2417-4769-94CA-014E772EB25F}" srcOrd="0" destOrd="0" presId="urn:microsoft.com/office/officeart/2005/8/layout/vList5"/>
    <dgm:cxn modelId="{C52819E1-C3DB-4FF3-9DAA-4069B8EE2D83}" type="presOf" srcId="{DCB1E0C9-335C-423D-91B5-2C57CB02E3B6}" destId="{4D7623C5-58E4-45AD-A4B2-3E69321ED0FB}" srcOrd="0" destOrd="0" presId="urn:microsoft.com/office/officeart/2005/8/layout/vList5"/>
    <dgm:cxn modelId="{15936FED-6D56-4981-A082-30F734599D59}" type="presOf" srcId="{16389639-AF2F-44CD-8FBE-094A41CDE653}" destId="{52E9E05F-AC7B-4EF9-8AEE-ED11A5FE7672}" srcOrd="0" destOrd="1" presId="urn:microsoft.com/office/officeart/2005/8/layout/vList5"/>
    <dgm:cxn modelId="{D9D938EE-8452-47E0-8683-A7B909C6E16F}" srcId="{DEDC9A76-BFB3-4C57-9933-22091F12334A}" destId="{DCB1E0C9-335C-423D-91B5-2C57CB02E3B6}" srcOrd="0" destOrd="0" parTransId="{010A3F61-3F76-484A-BFA7-DE33BAE1D219}" sibTransId="{4042D03A-BDCD-48CC-AEE0-623A6751CEC6}"/>
    <dgm:cxn modelId="{9D335FFC-2B21-4620-8027-B821A0EC9C82}" srcId="{38625A03-13A4-46F4-855B-FB75B3DF8E9E}" destId="{74831359-BC28-437A-B0C5-AFA278A1FE68}" srcOrd="0" destOrd="0" parTransId="{2CC91B7D-D675-4CCF-A68E-C4E6168104F6}" sibTransId="{89590BFE-DABA-40D8-B887-FC31826289E8}"/>
    <dgm:cxn modelId="{6A76F725-6C1B-4A55-AF18-D4CA21B80672}" type="presParOf" srcId="{7F9C3EF3-EEA7-410A-A936-CED55DDACB2B}" destId="{5D12C961-D653-4A69-8645-E02299958367}" srcOrd="0" destOrd="0" presId="urn:microsoft.com/office/officeart/2005/8/layout/vList5"/>
    <dgm:cxn modelId="{A039F1D8-12D3-4C9E-AC51-F4D78ABFE06F}" type="presParOf" srcId="{5D12C961-D653-4A69-8645-E02299958367}" destId="{4D7623C5-58E4-45AD-A4B2-3E69321ED0FB}" srcOrd="0" destOrd="0" presId="urn:microsoft.com/office/officeart/2005/8/layout/vList5"/>
    <dgm:cxn modelId="{DF3E7B3D-F238-4BA5-8988-4B0D3EE7141A}" type="presParOf" srcId="{5D12C961-D653-4A69-8645-E02299958367}" destId="{9A7DBDC0-2417-4769-94CA-014E772EB25F}" srcOrd="1" destOrd="0" presId="urn:microsoft.com/office/officeart/2005/8/layout/vList5"/>
    <dgm:cxn modelId="{A5EB8346-9EF8-483A-B43D-C5A3CB91D1DE}" type="presParOf" srcId="{7F9C3EF3-EEA7-410A-A936-CED55DDACB2B}" destId="{20272EA0-33BA-464B-884E-0E2F5C507721}" srcOrd="1" destOrd="0" presId="urn:microsoft.com/office/officeart/2005/8/layout/vList5"/>
    <dgm:cxn modelId="{6F0ADEDA-460D-4D87-8993-6C60EB81429F}" type="presParOf" srcId="{7F9C3EF3-EEA7-410A-A936-CED55DDACB2B}" destId="{E44C1F43-DB6F-4C06-822B-3A170615246D}" srcOrd="2" destOrd="0" presId="urn:microsoft.com/office/officeart/2005/8/layout/vList5"/>
    <dgm:cxn modelId="{66373D71-0BD6-4725-A13A-F3262F3F4ABA}" type="presParOf" srcId="{E44C1F43-DB6F-4C06-822B-3A170615246D}" destId="{C47AC188-E173-4660-B34E-8C6917DD4410}" srcOrd="0" destOrd="0" presId="urn:microsoft.com/office/officeart/2005/8/layout/vList5"/>
    <dgm:cxn modelId="{3B96878B-7320-4E0B-8908-E09B7B314A74}" type="presParOf" srcId="{E44C1F43-DB6F-4C06-822B-3A170615246D}" destId="{574AB004-0396-4A34-840A-EE3EEB496F64}" srcOrd="1" destOrd="0" presId="urn:microsoft.com/office/officeart/2005/8/layout/vList5"/>
    <dgm:cxn modelId="{D2FE9D2F-B03F-407A-8CDB-16FDA2769C0D}" type="presParOf" srcId="{7F9C3EF3-EEA7-410A-A936-CED55DDACB2B}" destId="{8B659FF8-F22E-4FB1-BE71-E46AA7E68E41}" srcOrd="3" destOrd="0" presId="urn:microsoft.com/office/officeart/2005/8/layout/vList5"/>
    <dgm:cxn modelId="{695B458A-279F-4969-B721-EE112C33F892}" type="presParOf" srcId="{7F9C3EF3-EEA7-410A-A936-CED55DDACB2B}" destId="{205E9591-F010-4805-AC78-0A89AFA1354F}" srcOrd="4" destOrd="0" presId="urn:microsoft.com/office/officeart/2005/8/layout/vList5"/>
    <dgm:cxn modelId="{EA82EBF9-1D69-4485-B2FF-E46AE96EBE14}" type="presParOf" srcId="{205E9591-F010-4805-AC78-0A89AFA1354F}" destId="{DD8021AB-C950-4E07-B8E5-ADF9397FE7FB}" srcOrd="0" destOrd="0" presId="urn:microsoft.com/office/officeart/2005/8/layout/vList5"/>
    <dgm:cxn modelId="{58BA5487-F168-41C8-B7AF-BECED7C0A451}" type="presParOf" srcId="{205E9591-F010-4805-AC78-0A89AFA1354F}" destId="{52E9E05F-AC7B-4EF9-8AEE-ED11A5FE76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6C807-C035-44EE-9851-7A1AAA65CF31}">
      <dsp:nvSpPr>
        <dsp:cNvPr id="0" name=""/>
        <dsp:cNvSpPr/>
      </dsp:nvSpPr>
      <dsp:spPr>
        <a:xfrm>
          <a:off x="2690336" y="0"/>
          <a:ext cx="2538933" cy="434340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EPC Contracts &amp; Managed Energy Provider for Telecom Sites</a:t>
          </a:r>
        </a:p>
      </dsp:txBody>
      <dsp:txXfrm>
        <a:off x="2690336" y="1737359"/>
        <a:ext cx="2538933" cy="1737360"/>
      </dsp:txXfrm>
    </dsp:sp>
    <dsp:sp modelId="{5B95B4CC-E8EF-4193-9232-756264B7FC40}">
      <dsp:nvSpPr>
        <dsp:cNvPr id="0" name=""/>
        <dsp:cNvSpPr/>
      </dsp:nvSpPr>
      <dsp:spPr>
        <a:xfrm>
          <a:off x="3023701" y="252250"/>
          <a:ext cx="1848264" cy="1728954"/>
        </a:xfrm>
        <a:prstGeom prst="ellipse">
          <a:avLst/>
        </a:prstGeom>
        <a:blipFill rotWithShape="0">
          <a:blip xmlns:r="http://schemas.openxmlformats.org/officeDocument/2006/relationships" r:embed="rId1"/>
          <a:stretch>
            <a:fillRect/>
          </a:stretch>
        </a:blip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60119-96A3-4424-8180-1EFD9D4D6F14}">
      <dsp:nvSpPr>
        <dsp:cNvPr id="0" name=""/>
        <dsp:cNvSpPr/>
      </dsp:nvSpPr>
      <dsp:spPr>
        <a:xfrm>
          <a:off x="0" y="0"/>
          <a:ext cx="2538933" cy="434340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System with Power Equipment  Integration</a:t>
          </a:r>
        </a:p>
      </dsp:txBody>
      <dsp:txXfrm>
        <a:off x="0" y="1737359"/>
        <a:ext cx="2538933" cy="1737360"/>
      </dsp:txXfrm>
    </dsp:sp>
    <dsp:sp modelId="{4302FF8D-C74E-4972-8D36-1E3A9239F1A4}">
      <dsp:nvSpPr>
        <dsp:cNvPr id="0" name=""/>
        <dsp:cNvSpPr/>
      </dsp:nvSpPr>
      <dsp:spPr>
        <a:xfrm>
          <a:off x="360022" y="228602"/>
          <a:ext cx="1849768" cy="1728954"/>
        </a:xfrm>
        <a:prstGeom prst="ellipse">
          <a:avLst/>
        </a:prstGeom>
        <a:blipFill rotWithShape="0">
          <a:blip xmlns:r="http://schemas.openxmlformats.org/officeDocument/2006/relationships" r:embed="rId2"/>
          <a:stretch>
            <a:fillRect/>
          </a:stretch>
        </a:blip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E839-E70C-41C9-83DD-C0FF7386C100}">
      <dsp:nvSpPr>
        <dsp:cNvPr id="0" name=""/>
        <dsp:cNvSpPr/>
      </dsp:nvSpPr>
      <dsp:spPr>
        <a:xfrm>
          <a:off x="5231834" y="0"/>
          <a:ext cx="2538933" cy="434340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Integrator of Power Electronics &amp; Energy Storage Solutions</a:t>
          </a:r>
        </a:p>
      </dsp:txBody>
      <dsp:txXfrm>
        <a:off x="5231834" y="1737359"/>
        <a:ext cx="2538933" cy="1737360"/>
      </dsp:txXfrm>
    </dsp:sp>
    <dsp:sp modelId="{C4CE0C11-D13B-4970-90E8-382455154BC1}">
      <dsp:nvSpPr>
        <dsp:cNvPr id="0" name=""/>
        <dsp:cNvSpPr/>
      </dsp:nvSpPr>
      <dsp:spPr>
        <a:xfrm>
          <a:off x="5638798" y="291164"/>
          <a:ext cx="1725006" cy="1690033"/>
        </a:xfrm>
        <a:prstGeom prst="ellipse">
          <a:avLst/>
        </a:prstGeom>
        <a:blipFill rotWithShape="1">
          <a:blip xmlns:r="http://schemas.openxmlformats.org/officeDocument/2006/relationships" r:embed="rId3"/>
          <a:stretch>
            <a:fillRect/>
          </a:stretch>
        </a:blip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EFCF8-4BD7-40E0-875F-A5E7F873F13C}">
      <dsp:nvSpPr>
        <dsp:cNvPr id="0" name=""/>
        <dsp:cNvSpPr/>
      </dsp:nvSpPr>
      <dsp:spPr>
        <a:xfrm>
          <a:off x="-12" y="3257548"/>
          <a:ext cx="7772424" cy="1085852"/>
        </a:xfrm>
        <a:prstGeom prst="leftRightArrow">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BDC0-2417-4769-94CA-014E772EB25F}">
      <dsp:nvSpPr>
        <dsp:cNvPr id="0" name=""/>
        <dsp:cNvSpPr/>
      </dsp:nvSpPr>
      <dsp:spPr>
        <a:xfrm rot="5400000">
          <a:off x="4695872" y="-1748236"/>
          <a:ext cx="1178718" cy="4974336"/>
        </a:xfrm>
        <a:prstGeom prst="round2Same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Contract manufacturing available at Delhi,  Karnal, Manesar, Noida</a:t>
          </a:r>
        </a:p>
      </dsp:txBody>
      <dsp:txXfrm rot="-5400000">
        <a:off x="2798063" y="207113"/>
        <a:ext cx="4916796" cy="1063638"/>
      </dsp:txXfrm>
    </dsp:sp>
    <dsp:sp modelId="{4D7623C5-58E4-45AD-A4B2-3E69321ED0FB}">
      <dsp:nvSpPr>
        <dsp:cNvPr id="0" name=""/>
        <dsp:cNvSpPr/>
      </dsp:nvSpPr>
      <dsp:spPr>
        <a:xfrm>
          <a:off x="0" y="2232"/>
          <a:ext cx="2798064" cy="1473398"/>
        </a:xfrm>
        <a:prstGeom prst="roundRect">
          <a:avLst/>
        </a:prstGeom>
        <a:blipFill>
          <a:blip xmlns:r="http://schemas.openxmlformats.org/officeDocument/2006/relationships" r:embed="rId1">
            <a:duotone>
              <a:schemeClr val="accent2">
                <a:shade val="63000"/>
                <a:tint val="82000"/>
              </a:schemeClr>
              <a:schemeClr val="accent2">
                <a:tint val="10000"/>
                <a:satMod val="400000"/>
              </a:schemeClr>
            </a:duotone>
          </a:blip>
          <a:tile tx="0" ty="0" sx="40000" sy="40000" flip="none" algn="tl"/>
        </a:blip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Manufacturing</a:t>
          </a:r>
        </a:p>
      </dsp:txBody>
      <dsp:txXfrm>
        <a:off x="71925" y="74157"/>
        <a:ext cx="2654214" cy="1329548"/>
      </dsp:txXfrm>
    </dsp:sp>
    <dsp:sp modelId="{574AB004-0396-4A34-840A-EE3EEB496F64}">
      <dsp:nvSpPr>
        <dsp:cNvPr id="0" name=""/>
        <dsp:cNvSpPr/>
      </dsp:nvSpPr>
      <dsp:spPr>
        <a:xfrm rot="5400000">
          <a:off x="4695872" y="-201168"/>
          <a:ext cx="1178718" cy="4974336"/>
        </a:xfrm>
        <a:prstGeom prst="round2Same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t>PAN INDIA</a:t>
          </a:r>
          <a:endParaRPr lang="en-US" sz="1800" kern="1200" dirty="0"/>
        </a:p>
      </dsp:txBody>
      <dsp:txXfrm rot="-5400000">
        <a:off x="2798063" y="1754181"/>
        <a:ext cx="4916796" cy="1063638"/>
      </dsp:txXfrm>
    </dsp:sp>
    <dsp:sp modelId="{C47AC188-E173-4660-B34E-8C6917DD4410}">
      <dsp:nvSpPr>
        <dsp:cNvPr id="0" name=""/>
        <dsp:cNvSpPr/>
      </dsp:nvSpPr>
      <dsp:spPr>
        <a:xfrm>
          <a:off x="0" y="1549300"/>
          <a:ext cx="2798064" cy="1473398"/>
        </a:xfrm>
        <a:prstGeom prst="roundRect">
          <a:avLst/>
        </a:prstGeom>
        <a:blipFill>
          <a:blip xmlns:r="http://schemas.openxmlformats.org/officeDocument/2006/relationships" r:embed="rId1">
            <a:duotone>
              <a:schemeClr val="accent2">
                <a:shade val="63000"/>
                <a:tint val="82000"/>
              </a:schemeClr>
              <a:schemeClr val="accent2">
                <a:tint val="10000"/>
                <a:satMod val="400000"/>
              </a:schemeClr>
            </a:duotone>
          </a:blip>
          <a:tile tx="0" ty="0" sx="40000" sy="40000" flip="none" algn="tl"/>
        </a:blip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EPC Contracts &amp; System Integration</a:t>
          </a:r>
        </a:p>
      </dsp:txBody>
      <dsp:txXfrm>
        <a:off x="71925" y="1621225"/>
        <a:ext cx="2654214" cy="1329548"/>
      </dsp:txXfrm>
    </dsp:sp>
    <dsp:sp modelId="{52E9E05F-AC7B-4EF9-8AEE-ED11A5FE7672}">
      <dsp:nvSpPr>
        <dsp:cNvPr id="0" name=""/>
        <dsp:cNvSpPr/>
      </dsp:nvSpPr>
      <dsp:spPr>
        <a:xfrm rot="5400000">
          <a:off x="4695872" y="1345900"/>
          <a:ext cx="1178718" cy="4974336"/>
        </a:xfrm>
        <a:prstGeom prst="round2Same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AMI Integration Services .</a:t>
          </a:r>
        </a:p>
        <a:p>
          <a:pPr marL="171450" lvl="1" indent="-171450" algn="l" defTabSz="800100">
            <a:lnSpc>
              <a:spcPct val="90000"/>
            </a:lnSpc>
            <a:spcBef>
              <a:spcPct val="0"/>
            </a:spcBef>
            <a:spcAft>
              <a:spcPct val="15000"/>
            </a:spcAft>
            <a:buChar char="•"/>
          </a:pPr>
          <a:r>
            <a:rPr lang="en-US" sz="1800" kern="1200" dirty="0"/>
            <a:t>Preventive Maintenance /Repairs</a:t>
          </a:r>
        </a:p>
      </dsp:txBody>
      <dsp:txXfrm rot="-5400000">
        <a:off x="2798063" y="3301249"/>
        <a:ext cx="4916796" cy="1063638"/>
      </dsp:txXfrm>
    </dsp:sp>
    <dsp:sp modelId="{DD8021AB-C950-4E07-B8E5-ADF9397FE7FB}">
      <dsp:nvSpPr>
        <dsp:cNvPr id="0" name=""/>
        <dsp:cNvSpPr/>
      </dsp:nvSpPr>
      <dsp:spPr>
        <a:xfrm>
          <a:off x="0" y="3096369"/>
          <a:ext cx="2798064" cy="1473398"/>
        </a:xfrm>
        <a:prstGeom prst="roundRect">
          <a:avLst/>
        </a:prstGeom>
        <a:blipFill>
          <a:blip xmlns:r="http://schemas.openxmlformats.org/officeDocument/2006/relationships" r:embed="rId1">
            <a:duotone>
              <a:schemeClr val="accent2">
                <a:shade val="63000"/>
                <a:tint val="82000"/>
              </a:schemeClr>
              <a:schemeClr val="accent2">
                <a:tint val="10000"/>
                <a:satMod val="400000"/>
              </a:schemeClr>
            </a:duotone>
          </a:blip>
          <a:tile tx="0" ty="0" sx="40000" sy="40000" flip="none" algn="tl"/>
        </a:blip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Managed Services</a:t>
          </a:r>
        </a:p>
      </dsp:txBody>
      <dsp:txXfrm>
        <a:off x="71925" y="3168294"/>
        <a:ext cx="2654214" cy="1329548"/>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1B6E344-E3A6-461C-9174-121616E2A6D6}" type="datetimeFigureOut">
              <a:rPr lang="en-US" smtClean="0"/>
              <a:pPr/>
              <a:t>1/15/2024</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3086360-60F3-49BC-9638-317C6DF14546}" type="slidenum">
              <a:rPr lang="en-US" smtClean="0"/>
              <a:pPr/>
              <a:t>‹#›</a:t>
            </a:fld>
            <a:endParaRPr lang="en-US"/>
          </a:p>
        </p:txBody>
      </p:sp>
    </p:spTree>
    <p:extLst>
      <p:ext uri="{BB962C8B-B14F-4D97-AF65-F5344CB8AC3E}">
        <p14:creationId xmlns:p14="http://schemas.microsoft.com/office/powerpoint/2010/main" val="334615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17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1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en-US"/>
          </a:p>
        </p:txBody>
      </p:sp>
      <p:sp>
        <p:nvSpPr>
          <p:cNvPr id="717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128142E9-3A41-4F1D-93A7-CF4AAAD0EBC5}" type="slidenum">
              <a:rPr lang="en-US"/>
              <a:pPr/>
              <a:t>‹#›</a:t>
            </a:fld>
            <a:endParaRPr lang="en-US"/>
          </a:p>
        </p:txBody>
      </p:sp>
    </p:spTree>
    <p:extLst>
      <p:ext uri="{BB962C8B-B14F-4D97-AF65-F5344CB8AC3E}">
        <p14:creationId xmlns:p14="http://schemas.microsoft.com/office/powerpoint/2010/main" val="32833657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142E9-3A41-4F1D-93A7-CF4AAAD0EBC5}" type="slidenum">
              <a:rPr lang="en-US" smtClean="0"/>
              <a:pPr/>
              <a:t>2</a:t>
            </a:fld>
            <a:endParaRPr lang="en-US"/>
          </a:p>
        </p:txBody>
      </p:sp>
    </p:spTree>
    <p:extLst>
      <p:ext uri="{BB962C8B-B14F-4D97-AF65-F5344CB8AC3E}">
        <p14:creationId xmlns:p14="http://schemas.microsoft.com/office/powerpoint/2010/main" val="39501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142E9-3A41-4F1D-93A7-CF4AAAD0EBC5}" type="slidenum">
              <a:rPr lang="en-US" smtClean="0"/>
              <a:pPr/>
              <a:t>3</a:t>
            </a:fld>
            <a:endParaRPr lang="en-US"/>
          </a:p>
        </p:txBody>
      </p:sp>
    </p:spTree>
    <p:extLst>
      <p:ext uri="{BB962C8B-B14F-4D97-AF65-F5344CB8AC3E}">
        <p14:creationId xmlns:p14="http://schemas.microsoft.com/office/powerpoint/2010/main" val="337620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142E9-3A41-4F1D-93A7-CF4AAAD0EBC5}" type="slidenum">
              <a:rPr lang="en-US" smtClean="0"/>
              <a:pPr/>
              <a:t>4</a:t>
            </a:fld>
            <a:endParaRPr lang="en-US"/>
          </a:p>
        </p:txBody>
      </p:sp>
    </p:spTree>
    <p:extLst>
      <p:ext uri="{BB962C8B-B14F-4D97-AF65-F5344CB8AC3E}">
        <p14:creationId xmlns:p14="http://schemas.microsoft.com/office/powerpoint/2010/main" val="19401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142E9-3A41-4F1D-93A7-CF4AAAD0EBC5}" type="slidenum">
              <a:rPr lang="en-US" smtClean="0"/>
              <a:pPr/>
              <a:t>5</a:t>
            </a:fld>
            <a:endParaRPr lang="en-US"/>
          </a:p>
        </p:txBody>
      </p:sp>
    </p:spTree>
    <p:extLst>
      <p:ext uri="{BB962C8B-B14F-4D97-AF65-F5344CB8AC3E}">
        <p14:creationId xmlns:p14="http://schemas.microsoft.com/office/powerpoint/2010/main" val="354802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6E0BCB21-FEF1-4CD8-BBFB-82F0C8CC658A}" type="slidenum">
              <a:rPr lang="en-US" smtClean="0"/>
              <a:pPr>
                <a:defRPr/>
              </a:pPr>
              <a:t>6</a:t>
            </a:fld>
            <a:endParaRPr lang="en-US" dirty="0"/>
          </a:p>
        </p:txBody>
      </p:sp>
    </p:spTree>
    <p:extLst>
      <p:ext uri="{BB962C8B-B14F-4D97-AF65-F5344CB8AC3E}">
        <p14:creationId xmlns:p14="http://schemas.microsoft.com/office/powerpoint/2010/main" val="101596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A321B6-FC0D-4B2E-A956-3AED3A26FA84}" type="slidenum">
              <a:rPr lang="en-US" smtClean="0"/>
              <a:pPr/>
              <a:t>7</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0947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D7784A3-74ED-40CD-8181-5C910A61A55B}" type="slidenum">
              <a:rPr lang="en-US" smtClean="0"/>
              <a:pPr/>
              <a:t>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269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016C3F-C379-40E6-881A-9522E9B47375}" type="slidenum">
              <a:rPr lang="en-IN" smtClean="0"/>
              <a:pPr/>
              <a:t>12</a:t>
            </a:fld>
            <a:endParaRPr lang="en-IN"/>
          </a:p>
        </p:txBody>
      </p:sp>
    </p:spTree>
    <p:extLst>
      <p:ext uri="{BB962C8B-B14F-4D97-AF65-F5344CB8AC3E}">
        <p14:creationId xmlns:p14="http://schemas.microsoft.com/office/powerpoint/2010/main" val="161100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407D62C7-1FB0-4A5A-B47F-5D4A94AAED0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13ECA-7612-439A-B96D-DA0B44082D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9C3A2-A848-4C0F-BD78-DA7470752B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bwMode="gray">
      <p:bgRef idx="1001">
        <a:schemeClr val="bg1"/>
      </p:bgRef>
    </p:bg>
    <p:spTree>
      <p:nvGrpSpPr>
        <p:cNvPr id="1" name=""/>
        <p:cNvGrpSpPr/>
        <p:nvPr/>
      </p:nvGrpSpPr>
      <p:grpSpPr>
        <a:xfrm>
          <a:off x="0" y="0"/>
          <a:ext cx="0" cy="0"/>
          <a:chOff x="0" y="0"/>
          <a:chExt cx="0" cy="0"/>
        </a:xfrm>
      </p:grpSpPr>
      <p:cxnSp>
        <p:nvCxnSpPr>
          <p:cNvPr id="16" name="Straight Connector 15"/>
          <p:cNvCxnSpPr/>
          <p:nvPr userDrawn="1"/>
        </p:nvCxnSpPr>
        <p:spPr>
          <a:xfrm flipH="1">
            <a:off x="7668344" y="0"/>
            <a:ext cx="288032" cy="836712"/>
          </a:xfrm>
          <a:prstGeom prst="line">
            <a:avLst/>
          </a:prstGeom>
          <a:ln>
            <a:no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H="1">
            <a:off x="0" y="836712"/>
            <a:ext cx="7668344" cy="0"/>
          </a:xfrm>
          <a:prstGeom prst="line">
            <a:avLst/>
          </a:prstGeom>
          <a:ln>
            <a:noFill/>
          </a:ln>
        </p:spPr>
        <p:style>
          <a:lnRef idx="1">
            <a:schemeClr val="dk1"/>
          </a:lnRef>
          <a:fillRef idx="0">
            <a:schemeClr val="dk1"/>
          </a:fillRef>
          <a:effectRef idx="0">
            <a:schemeClr val="dk1"/>
          </a:effectRef>
          <a:fontRef idx="minor">
            <a:schemeClr val="tx1"/>
          </a:fontRef>
        </p:style>
      </p:cxnSp>
      <p:sp>
        <p:nvSpPr>
          <p:cNvPr id="8" name="Title 1"/>
          <p:cNvSpPr txBox="1">
            <a:spLocks/>
          </p:cNvSpPr>
          <p:nvPr userDrawn="1"/>
        </p:nvSpPr>
        <p:spPr>
          <a:xfrm>
            <a:off x="0" y="0"/>
            <a:ext cx="7452320" cy="740701"/>
          </a:xfrm>
          <a:custGeom>
            <a:avLst/>
            <a:gdLst>
              <a:gd name="connsiteX0" fmla="*/ 0 w 9144000"/>
              <a:gd name="connsiteY0" fmla="*/ 0 h 895350"/>
              <a:gd name="connsiteX1" fmla="*/ 9144000 w 9144000"/>
              <a:gd name="connsiteY1" fmla="*/ 0 h 895350"/>
              <a:gd name="connsiteX2" fmla="*/ 9144000 w 9144000"/>
              <a:gd name="connsiteY2" fmla="*/ 895350 h 895350"/>
              <a:gd name="connsiteX3" fmla="*/ 0 w 9144000"/>
              <a:gd name="connsiteY3" fmla="*/ 895350 h 895350"/>
              <a:gd name="connsiteX4" fmla="*/ 0 w 9144000"/>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5350">
                <a:moveTo>
                  <a:pt x="0" y="0"/>
                </a:moveTo>
                <a:lnTo>
                  <a:pt x="9144000" y="0"/>
                </a:lnTo>
                <a:lnTo>
                  <a:pt x="9144000" y="895350"/>
                </a:lnTo>
                <a:lnTo>
                  <a:pt x="0" y="895350"/>
                </a:lnTo>
                <a:lnTo>
                  <a:pt x="0" y="0"/>
                </a:lnTo>
                <a:close/>
              </a:path>
            </a:pathLst>
          </a:custGeom>
          <a:solidFill>
            <a:schemeClr val="tx2">
              <a:lumMod val="75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i="0" u="none" strike="noStrike" kern="1200" cap="none" spc="0" normalizeH="0" baseline="0" noProof="0" dirty="0">
              <a:ln>
                <a:noFill/>
              </a:ln>
              <a:solidFill>
                <a:schemeClr val="bg1"/>
              </a:solidFill>
              <a:effectLst/>
              <a:uLnTx/>
              <a:uFillTx/>
              <a:latin typeface="Helvetica" pitchFamily="34" charset="0"/>
              <a:ea typeface="+mj-ea"/>
              <a:cs typeface="+mj-cs"/>
            </a:endParaRPr>
          </a:p>
        </p:txBody>
      </p:sp>
      <p:sp>
        <p:nvSpPr>
          <p:cNvPr id="9" name="Right Triangle 8"/>
          <p:cNvSpPr/>
          <p:nvPr userDrawn="1"/>
        </p:nvSpPr>
        <p:spPr>
          <a:xfrm rot="5400000">
            <a:off x="7297998" y="154327"/>
            <a:ext cx="740701" cy="432048"/>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5836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42B3E-DB7E-48E6-A622-73DBF5C2D7B2}" type="datetime6">
              <a:rPr lang="en-US" smtClean="0"/>
              <a:pPr/>
              <a:t>January 24</a:t>
            </a:fld>
            <a:endParaRPr lang="en-IN" dirty="0"/>
          </a:p>
        </p:txBody>
      </p:sp>
      <p:sp>
        <p:nvSpPr>
          <p:cNvPr id="11" name="Footer Placeholder 4"/>
          <p:cNvSpPr>
            <a:spLocks noGrp="1"/>
          </p:cNvSpPr>
          <p:nvPr>
            <p:ph type="ftr" sz="quarter" idx="3"/>
          </p:nvPr>
        </p:nvSpPr>
        <p:spPr>
          <a:xfrm>
            <a:off x="3124200" y="65836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Private and Confidential</a:t>
            </a:r>
            <a:endParaRPr lang="en-IN" dirty="0"/>
          </a:p>
        </p:txBody>
      </p:sp>
      <p:sp>
        <p:nvSpPr>
          <p:cNvPr id="12" name="Slide Number Placeholder 5"/>
          <p:cNvSpPr>
            <a:spLocks noGrp="1"/>
          </p:cNvSpPr>
          <p:nvPr>
            <p:ph type="sldNum" sz="quarter" idx="4"/>
          </p:nvPr>
        </p:nvSpPr>
        <p:spPr>
          <a:xfrm>
            <a:off x="6553200" y="65836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E7EB8-2130-4D1A-A820-2C02C3BE48CF}" type="slidenum">
              <a:rPr lang="en-IN" smtClean="0"/>
              <a:pPr/>
              <a:t>‹#›</a:t>
            </a:fld>
            <a:endParaRPr lang="en-IN"/>
          </a:p>
        </p:txBody>
      </p:sp>
    </p:spTree>
    <p:extLst>
      <p:ext uri="{BB962C8B-B14F-4D97-AF65-F5344CB8AC3E}">
        <p14:creationId xmlns:p14="http://schemas.microsoft.com/office/powerpoint/2010/main" val="211132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69E29E33-B620-47F9-BB04-8846C2A5AFCC}"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0D80D-E792-489C-9EE5-5698FE33530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28542-5EC6-4116-B67E-962040ACBD76}"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5B1A27-EDCF-414C-984D-7CAE6C9A1F5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66211-1C3C-4CE5-9734-74253BD71276}"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B4BE6-2B33-4FAC-97F9-62B758736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6DA9A581-C1E5-4775-8961-CB2E7EB905B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C7D6C791-AA18-4823-A170-0E0D1933FB3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7D62C7-1FB0-4A5A-B47F-5D4A94AAED0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
        <p:nvSpPr>
          <p:cNvPr id="7" name="Rectangle 6">
            <a:extLst>
              <a:ext uri="{FF2B5EF4-FFF2-40B4-BE49-F238E27FC236}">
                <a16:creationId xmlns:a16="http://schemas.microsoft.com/office/drawing/2014/main" id="{11B8E4F1-179A-425A-AD60-93E6043DDFA8}"/>
              </a:ext>
            </a:extLst>
          </p:cNvPr>
          <p:cNvSpPr/>
          <p:nvPr userDrawn="1"/>
        </p:nvSpPr>
        <p:spPr bwMode="gray">
          <a:xfrm>
            <a:off x="0" y="838200"/>
            <a:ext cx="9144000" cy="533400"/>
          </a:xfrm>
          <a:prstGeom prst="rect">
            <a:avLst/>
          </a:prstGeom>
          <a:solidFill>
            <a:srgbClr val="FFFFFF"/>
          </a:solidFill>
          <a:ln w="9525">
            <a:noFill/>
            <a:round/>
            <a:headEnd/>
            <a:tailEnd/>
          </a:ln>
          <a:effectLst/>
        </p:spPr>
        <p:txBody>
          <a:bodyPr rtlCol="0" anchor="ctr"/>
          <a:lstStyle/>
          <a:p>
            <a:pPr algn="ctr"/>
            <a:endParaRPr lang="en-US"/>
          </a:p>
        </p:txBody>
      </p:sp>
      <p:sp>
        <p:nvSpPr>
          <p:cNvPr id="8" name="Freeform 46">
            <a:extLst>
              <a:ext uri="{FF2B5EF4-FFF2-40B4-BE49-F238E27FC236}">
                <a16:creationId xmlns:a16="http://schemas.microsoft.com/office/drawing/2014/main" id="{F367F58B-93AC-48AC-9610-5DD0D588AE9C}"/>
              </a:ext>
            </a:extLst>
          </p:cNvPr>
          <p:cNvSpPr>
            <a:spLocks/>
          </p:cNvSpPr>
          <p:nvPr userDrawn="1"/>
        </p:nvSpPr>
        <p:spPr bwMode="gray">
          <a:xfrm>
            <a:off x="-1588" y="1108075"/>
            <a:ext cx="9175751" cy="5749925"/>
          </a:xfrm>
          <a:custGeom>
            <a:avLst/>
            <a:gdLst/>
            <a:ahLst/>
            <a:cxnLst>
              <a:cxn ang="0">
                <a:pos x="7" y="3616"/>
              </a:cxn>
              <a:cxn ang="0">
                <a:pos x="5780" y="3622"/>
              </a:cxn>
              <a:cxn ang="0">
                <a:pos x="5760" y="0"/>
              </a:cxn>
              <a:cxn ang="0">
                <a:pos x="0" y="0"/>
              </a:cxn>
              <a:cxn ang="0">
                <a:pos x="7" y="3616"/>
              </a:cxn>
            </a:cxnLst>
            <a:rect l="0" t="0" r="r" b="b"/>
            <a:pathLst>
              <a:path w="5780" h="3622">
                <a:moveTo>
                  <a:pt x="7" y="3616"/>
                </a:moveTo>
                <a:lnTo>
                  <a:pt x="5780" y="3622"/>
                </a:lnTo>
                <a:lnTo>
                  <a:pt x="5760" y="0"/>
                </a:lnTo>
                <a:lnTo>
                  <a:pt x="0" y="0"/>
                </a:lnTo>
                <a:lnTo>
                  <a:pt x="7" y="3616"/>
                </a:lnTo>
                <a:close/>
              </a:path>
            </a:pathLst>
          </a:custGeom>
          <a:solidFill>
            <a:srgbClr val="FFFFFF">
              <a:alpha val="50000"/>
            </a:srgbClr>
          </a:solidFill>
          <a:ln w="9525">
            <a:noFill/>
            <a:round/>
            <a:headEnd/>
            <a:tailEnd/>
          </a:ln>
          <a:effectLst/>
        </p:spPr>
        <p:txBody>
          <a:bodyPr/>
          <a:lstStyle/>
          <a:p>
            <a:endParaRPr lang="en-US"/>
          </a:p>
        </p:txBody>
      </p:sp>
    </p:spTree>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0" y="1341438"/>
            <a:ext cx="9144000" cy="5534025"/>
          </a:xfrm>
          <a:prstGeom prst="rect">
            <a:avLst/>
          </a:prstGeom>
          <a:solidFill>
            <a:schemeClr val="tx2">
              <a:lumMod val="75000"/>
              <a:alpha val="68000"/>
            </a:schemeClr>
          </a:solidFill>
        </p:spPr>
        <p:txBody>
          <a:bodyPr/>
          <a:lstStyle/>
          <a:p>
            <a:pPr algn="r">
              <a:lnSpc>
                <a:spcPct val="150000"/>
              </a:lnSpc>
              <a:buNone/>
            </a:pPr>
            <a:endParaRPr lang="en-US" sz="2100" dirty="0">
              <a:solidFill>
                <a:schemeClr val="bg1"/>
              </a:solidFill>
              <a:latin typeface="Cambria" panose="02040503050406030204" pitchFamily="18" charset="0"/>
            </a:endParaRPr>
          </a:p>
          <a:p>
            <a:pPr algn="r">
              <a:lnSpc>
                <a:spcPct val="150000"/>
              </a:lnSpc>
              <a:buNone/>
            </a:pPr>
            <a:r>
              <a:rPr lang="en-US" sz="2100" dirty="0">
                <a:solidFill>
                  <a:schemeClr val="bg1"/>
                </a:solidFill>
                <a:latin typeface="Cambria" panose="02040503050406030204" pitchFamily="18" charset="0"/>
              </a:rPr>
              <a:t>	    </a:t>
            </a:r>
            <a:r>
              <a:rPr lang="en-US" sz="2400" dirty="0">
                <a:solidFill>
                  <a:schemeClr val="bg1"/>
                </a:solidFill>
                <a:latin typeface="Cambria" panose="02040503050406030204" pitchFamily="18" charset="0"/>
              </a:rPr>
              <a:t>Excella Engineering &amp; Design Solutions</a:t>
            </a:r>
          </a:p>
          <a:p>
            <a:pPr algn="r">
              <a:lnSpc>
                <a:spcPct val="150000"/>
              </a:lnSpc>
              <a:buNone/>
            </a:pPr>
            <a:r>
              <a:rPr lang="en-US" sz="2400" dirty="0">
                <a:solidFill>
                  <a:schemeClr val="bg1"/>
                </a:solidFill>
                <a:latin typeface="Cambria" panose="02040503050406030204" pitchFamily="18" charset="0"/>
              </a:rPr>
              <a:t> Offered Services and Key highlights</a:t>
            </a:r>
            <a:endParaRPr lang="en-US" sz="2000" dirty="0">
              <a:solidFill>
                <a:schemeClr val="bg1"/>
              </a:solidFill>
              <a:latin typeface="Cambria" panose="02040503050406030204" pitchFamily="18" charset="0"/>
            </a:endParaRPr>
          </a:p>
        </p:txBody>
      </p:sp>
      <p:cxnSp>
        <p:nvCxnSpPr>
          <p:cNvPr id="14" name="Straight Connector 13"/>
          <p:cNvCxnSpPr>
            <a:cxnSpLocks/>
          </p:cNvCxnSpPr>
          <p:nvPr/>
        </p:nvCxnSpPr>
        <p:spPr>
          <a:xfrm>
            <a:off x="3851920" y="2564904"/>
            <a:ext cx="5328592"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nvGraphicFramePr>
        <p:xfrm>
          <a:off x="457200" y="4725144"/>
          <a:ext cx="8458200" cy="1751856"/>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1751856">
                <a:tc>
                  <a:txBody>
                    <a:bodyPr/>
                    <a:lstStyle/>
                    <a:p>
                      <a:endParaRPr lang="en-US" sz="2400" dirty="0"/>
                    </a:p>
                  </a:txBody>
                  <a:tcPr marT="60960" marB="60960">
                    <a:blipFill>
                      <a:blip r:embed="rId2"/>
                      <a:stretch>
                        <a:fillRect/>
                      </a:stretch>
                    </a:blipFill>
                  </a:tcPr>
                </a:tc>
                <a:tc>
                  <a:txBody>
                    <a:bodyPr/>
                    <a:lstStyle/>
                    <a:p>
                      <a:endParaRPr lang="en-US" sz="2400" dirty="0"/>
                    </a:p>
                  </a:txBody>
                  <a:tcPr marT="60960" marB="60960">
                    <a:blipFill>
                      <a:blip r:embed="rId3"/>
                      <a:stretch>
                        <a:fillRect/>
                      </a:stretch>
                    </a:blipFill>
                  </a:tcPr>
                </a:tc>
                <a:tc>
                  <a:txBody>
                    <a:bodyPr/>
                    <a:lstStyle/>
                    <a:p>
                      <a:endParaRPr lang="en-US" sz="2400" dirty="0"/>
                    </a:p>
                  </a:txBody>
                  <a:tcPr marT="60960" marB="60960">
                    <a:blipFill>
                      <a:blip r:embed="rId4"/>
                      <a:stretch>
                        <a:fillRect/>
                      </a:stretch>
                    </a:blipFill>
                  </a:tcPr>
                </a:tc>
                <a:tc>
                  <a:txBody>
                    <a:bodyPr/>
                    <a:lstStyle/>
                    <a:p>
                      <a:endParaRPr lang="en-US" sz="2400" dirty="0"/>
                    </a:p>
                  </a:txBody>
                  <a:tcPr marT="60960" marB="60960">
                    <a:blipFill>
                      <a:blip r:embed="rId5"/>
                      <a:stretch>
                        <a:fillRect/>
                      </a:stretch>
                    </a:blipFill>
                  </a:tcPr>
                </a:tc>
                <a:tc>
                  <a:txBody>
                    <a:bodyPr/>
                    <a:lstStyle/>
                    <a:p>
                      <a:endParaRPr lang="en-US" sz="2400" dirty="0"/>
                    </a:p>
                  </a:txBody>
                  <a:tcPr marT="60960" marB="60960">
                    <a:blipFill>
                      <a:blip r:embed="rId6"/>
                      <a:stretch>
                        <a:fillRect/>
                      </a:stretch>
                    </a:blipFill>
                  </a:tcPr>
                </a:tc>
                <a:extLst>
                  <a:ext uri="{0D108BD9-81ED-4DB2-BD59-A6C34878D82A}">
                    <a16:rowId xmlns:a16="http://schemas.microsoft.com/office/drawing/2014/main" val="10000"/>
                  </a:ext>
                </a:extLst>
              </a:tr>
            </a:tbl>
          </a:graphicData>
        </a:graphic>
      </p:graphicFrame>
      <p:sp>
        <p:nvSpPr>
          <p:cNvPr id="2" name="Rectangle 1"/>
          <p:cNvSpPr/>
          <p:nvPr/>
        </p:nvSpPr>
        <p:spPr>
          <a:xfrm>
            <a:off x="137160" y="3"/>
            <a:ext cx="4650864" cy="677108"/>
          </a:xfrm>
          <a:prstGeom prst="rect">
            <a:avLst/>
          </a:prstGeom>
        </p:spPr>
        <p:txBody>
          <a:bodyPr wrap="none" anchor="ctr" anchorCtr="0">
            <a:noAutofit/>
          </a:bodyPr>
          <a:lstStyle/>
          <a:p>
            <a:pPr>
              <a:lnSpc>
                <a:spcPct val="150000"/>
              </a:lnSpc>
              <a:buNone/>
            </a:pPr>
            <a:r>
              <a:rPr lang="en-US" dirty="0">
                <a:solidFill>
                  <a:schemeClr val="bg1"/>
                </a:solidFill>
                <a:latin typeface="Cambria" panose="02040503050406030204" pitchFamily="18" charset="0"/>
              </a:rPr>
              <a:t>Core Expertise </a:t>
            </a:r>
          </a:p>
        </p:txBody>
      </p:sp>
      <p:pic>
        <p:nvPicPr>
          <p:cNvPr id="6" name="Picture 5" descr="logo.png"/>
          <p:cNvPicPr>
            <a:picLocks noChangeAspect="1"/>
          </p:cNvPicPr>
          <p:nvPr/>
        </p:nvPicPr>
        <p:blipFill>
          <a:blip r:embed="rId7" cstate="print"/>
          <a:stretch>
            <a:fillRect/>
          </a:stretch>
        </p:blipFill>
        <p:spPr>
          <a:xfrm>
            <a:off x="5508104" y="404664"/>
            <a:ext cx="3600400" cy="2469392"/>
          </a:xfrm>
          <a:prstGeom prst="rect">
            <a:avLst/>
          </a:prstGeom>
        </p:spPr>
      </p:pic>
    </p:spTree>
    <p:extLst>
      <p:ext uri="{BB962C8B-B14F-4D97-AF65-F5344CB8AC3E}">
        <p14:creationId xmlns:p14="http://schemas.microsoft.com/office/powerpoint/2010/main" val="91965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55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E386BA-D576-CB39-D6E5-7476B1A2B8AC}"/>
              </a:ext>
            </a:extLst>
          </p:cNvPr>
          <p:cNvSpPr txBox="1"/>
          <p:nvPr/>
        </p:nvSpPr>
        <p:spPr>
          <a:xfrm>
            <a:off x="1799692" y="801062"/>
            <a:ext cx="5544616" cy="584775"/>
          </a:xfrm>
          <a:prstGeom prst="rect">
            <a:avLst/>
          </a:prstGeom>
          <a:noFill/>
        </p:spPr>
        <p:txBody>
          <a:bodyPr wrap="square" rtlCol="0">
            <a:spAutoFit/>
          </a:bodyPr>
          <a:lstStyle/>
          <a:p>
            <a:pPr algn="ctr"/>
            <a:r>
              <a:rPr lang="en-IN" sz="3200" dirty="0">
                <a:solidFill>
                  <a:srgbClr val="0070C0"/>
                </a:solidFill>
              </a:rPr>
              <a:t>Combination Battery System</a:t>
            </a:r>
          </a:p>
        </p:txBody>
      </p:sp>
      <p:grpSp>
        <p:nvGrpSpPr>
          <p:cNvPr id="21" name="Group 20">
            <a:extLst>
              <a:ext uri="{FF2B5EF4-FFF2-40B4-BE49-F238E27FC236}">
                <a16:creationId xmlns:a16="http://schemas.microsoft.com/office/drawing/2014/main" id="{14520DB2-363A-3BDA-9DFF-16523743C1FE}"/>
              </a:ext>
            </a:extLst>
          </p:cNvPr>
          <p:cNvGrpSpPr/>
          <p:nvPr/>
        </p:nvGrpSpPr>
        <p:grpSpPr>
          <a:xfrm>
            <a:off x="467544" y="1772816"/>
            <a:ext cx="7696054" cy="4463701"/>
            <a:chOff x="188314" y="1989635"/>
            <a:chExt cx="7696054" cy="4463701"/>
          </a:xfrm>
        </p:grpSpPr>
        <p:sp>
          <p:nvSpPr>
            <p:cNvPr id="12" name="Rectangle: Rounded Corners 11">
              <a:extLst>
                <a:ext uri="{FF2B5EF4-FFF2-40B4-BE49-F238E27FC236}">
                  <a16:creationId xmlns:a16="http://schemas.microsoft.com/office/drawing/2014/main" id="{BA094861-A71A-952C-5AF9-CB9928BF0450}"/>
                </a:ext>
              </a:extLst>
            </p:cNvPr>
            <p:cNvSpPr/>
            <p:nvPr/>
          </p:nvSpPr>
          <p:spPr>
            <a:xfrm>
              <a:off x="1259632" y="2924944"/>
              <a:ext cx="6624736" cy="3528392"/>
            </a:xfrm>
            <a:prstGeom prst="roundRect">
              <a:avLst>
                <a:gd name="adj" fmla="val 4687"/>
              </a:avLst>
            </a:prstGeom>
            <a:noFill/>
            <a:ln>
              <a:solidFill>
                <a:srgbClr val="00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id="{33C0DE97-9795-E823-7D80-542040C3A480}"/>
                </a:ext>
              </a:extLst>
            </p:cNvPr>
            <p:cNvSpPr/>
            <p:nvPr/>
          </p:nvSpPr>
          <p:spPr>
            <a:xfrm rot="10800000">
              <a:off x="5821928" y="4086363"/>
              <a:ext cx="432048" cy="918102"/>
            </a:xfrm>
            <a:prstGeom prst="downArrow">
              <a:avLst/>
            </a:prstGeom>
            <a:solidFill>
              <a:srgbClr val="FF6600"/>
            </a:solidFill>
            <a:ln>
              <a:solidFill>
                <a:srgbClr val="E56D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008C80D2-9854-F2AA-084D-150C3180B34F}"/>
                </a:ext>
              </a:extLst>
            </p:cNvPr>
            <p:cNvSpPr/>
            <p:nvPr/>
          </p:nvSpPr>
          <p:spPr>
            <a:xfrm>
              <a:off x="5796136" y="2571058"/>
              <a:ext cx="432048" cy="918102"/>
            </a:xfrm>
            <a:prstGeom prst="downArrow">
              <a:avLst/>
            </a:prstGeom>
            <a:solidFill>
              <a:srgbClr val="FF6600"/>
            </a:solidFill>
            <a:ln>
              <a:solidFill>
                <a:srgbClr val="E56D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A36903ED-1F94-53B0-B629-5F167A4BA7C1}"/>
                </a:ext>
              </a:extLst>
            </p:cNvPr>
            <p:cNvSpPr/>
            <p:nvPr/>
          </p:nvSpPr>
          <p:spPr>
            <a:xfrm rot="5400000">
              <a:off x="2444864" y="4461024"/>
              <a:ext cx="918101" cy="144016"/>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CA09E581-89E6-F9E5-EF66-261D358DADE3}"/>
                </a:ext>
              </a:extLst>
            </p:cNvPr>
            <p:cNvSpPr/>
            <p:nvPr/>
          </p:nvSpPr>
          <p:spPr>
            <a:xfrm rot="5400000">
              <a:off x="2024715" y="4464377"/>
              <a:ext cx="918101" cy="144016"/>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D519B0A6-961D-BA3C-F49F-67ACBE4BC2A9}"/>
                </a:ext>
              </a:extLst>
            </p:cNvPr>
            <p:cNvSpPr/>
            <p:nvPr/>
          </p:nvSpPr>
          <p:spPr>
            <a:xfrm rot="5400000">
              <a:off x="2444865" y="2958101"/>
              <a:ext cx="918101" cy="144016"/>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D988F0BD-FFE2-12B6-ED33-3B14E11DB689}"/>
                </a:ext>
              </a:extLst>
            </p:cNvPr>
            <p:cNvSpPr/>
            <p:nvPr/>
          </p:nvSpPr>
          <p:spPr>
            <a:xfrm>
              <a:off x="827584" y="3907776"/>
              <a:ext cx="972108" cy="14020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1345B16F-B621-A43A-EBBF-3B225CD037BF}"/>
                </a:ext>
              </a:extLst>
            </p:cNvPr>
            <p:cNvSpPr/>
            <p:nvPr/>
          </p:nvSpPr>
          <p:spPr>
            <a:xfrm>
              <a:off x="827584" y="3516216"/>
              <a:ext cx="972108" cy="14020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781C910A-62F9-A0FC-343B-6C51F669F039}"/>
                </a:ext>
              </a:extLst>
            </p:cNvPr>
            <p:cNvSpPr/>
            <p:nvPr/>
          </p:nvSpPr>
          <p:spPr>
            <a:xfrm rot="5400000">
              <a:off x="2024716" y="2961454"/>
              <a:ext cx="918101" cy="144016"/>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64DFCE58-76BD-8FED-C193-AED75898159B}"/>
                </a:ext>
              </a:extLst>
            </p:cNvPr>
            <p:cNvSpPr txBox="1"/>
            <p:nvPr/>
          </p:nvSpPr>
          <p:spPr>
            <a:xfrm>
              <a:off x="1799692" y="1989635"/>
              <a:ext cx="5544616" cy="584775"/>
            </a:xfrm>
            <a:prstGeom prst="rect">
              <a:avLst/>
            </a:prstGeom>
            <a:solidFill>
              <a:srgbClr val="FFCC66"/>
            </a:solid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48V LA Battery</a:t>
              </a:r>
            </a:p>
          </p:txBody>
        </p:sp>
        <p:sp>
          <p:nvSpPr>
            <p:cNvPr id="5" name="TextBox 4">
              <a:extLst>
                <a:ext uri="{FF2B5EF4-FFF2-40B4-BE49-F238E27FC236}">
                  <a16:creationId xmlns:a16="http://schemas.microsoft.com/office/drawing/2014/main" id="{8EEB250F-7D46-82F5-C15F-738B44125D15}"/>
                </a:ext>
              </a:extLst>
            </p:cNvPr>
            <p:cNvSpPr txBox="1"/>
            <p:nvPr/>
          </p:nvSpPr>
          <p:spPr>
            <a:xfrm>
              <a:off x="1799692" y="3497050"/>
              <a:ext cx="5544616" cy="584775"/>
            </a:xfrm>
            <a:prstGeom prst="rect">
              <a:avLst/>
            </a:prstGeom>
            <a:solidFill>
              <a:srgbClr val="3399FF"/>
            </a:solid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BMS and Controller</a:t>
              </a:r>
            </a:p>
          </p:txBody>
        </p:sp>
        <p:sp>
          <p:nvSpPr>
            <p:cNvPr id="6" name="TextBox 5">
              <a:extLst>
                <a:ext uri="{FF2B5EF4-FFF2-40B4-BE49-F238E27FC236}">
                  <a16:creationId xmlns:a16="http://schemas.microsoft.com/office/drawing/2014/main" id="{A7841BDE-53CC-3C64-69E6-8AE80E7490E4}"/>
                </a:ext>
              </a:extLst>
            </p:cNvPr>
            <p:cNvSpPr txBox="1"/>
            <p:nvPr/>
          </p:nvSpPr>
          <p:spPr>
            <a:xfrm>
              <a:off x="1799692" y="5004465"/>
              <a:ext cx="5544616" cy="584775"/>
            </a:xfrm>
            <a:prstGeom prst="rect">
              <a:avLst/>
            </a:prstGeom>
            <a:solidFill>
              <a:srgbClr val="00FF00"/>
            </a:solid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100Ah/48V Lithium Battery</a:t>
              </a:r>
            </a:p>
          </p:txBody>
        </p:sp>
        <p:sp>
          <p:nvSpPr>
            <p:cNvPr id="7" name="TextBox 6">
              <a:extLst>
                <a:ext uri="{FF2B5EF4-FFF2-40B4-BE49-F238E27FC236}">
                  <a16:creationId xmlns:a16="http://schemas.microsoft.com/office/drawing/2014/main" id="{7825FBF5-D71D-B138-3A7F-2151916BB0EE}"/>
                </a:ext>
              </a:extLst>
            </p:cNvPr>
            <p:cNvSpPr txBox="1"/>
            <p:nvPr/>
          </p:nvSpPr>
          <p:spPr>
            <a:xfrm>
              <a:off x="3527884" y="6001543"/>
              <a:ext cx="2088232" cy="369332"/>
            </a:xfrm>
            <a:prstGeom prst="rect">
              <a:avLst/>
            </a:prstGeom>
            <a:noFill/>
          </p:spPr>
          <p:txBody>
            <a:bodyPr wrap="square" rtlCol="0">
              <a:spAutoFit/>
            </a:bodyPr>
            <a:lstStyle/>
            <a:p>
              <a:pPr algn="ctr"/>
              <a:r>
                <a:rPr lang="en-IN" dirty="0">
                  <a:solidFill>
                    <a:srgbClr val="009900"/>
                  </a:solidFill>
                  <a:latin typeface="Times New Roman" panose="02020603050405020304" pitchFamily="18" charset="0"/>
                  <a:cs typeface="Times New Roman" panose="02020603050405020304" pitchFamily="18" charset="0"/>
                </a:rPr>
                <a:t>GYFP48100TC/VB</a:t>
              </a:r>
            </a:p>
          </p:txBody>
        </p:sp>
        <p:sp>
          <p:nvSpPr>
            <p:cNvPr id="9" name="TextBox 8">
              <a:extLst>
                <a:ext uri="{FF2B5EF4-FFF2-40B4-BE49-F238E27FC236}">
                  <a16:creationId xmlns:a16="http://schemas.microsoft.com/office/drawing/2014/main" id="{3BC03F74-67EA-60C8-20A4-B25CECF43D7F}"/>
                </a:ext>
              </a:extLst>
            </p:cNvPr>
            <p:cNvSpPr txBox="1"/>
            <p:nvPr/>
          </p:nvSpPr>
          <p:spPr>
            <a:xfrm>
              <a:off x="188314" y="3759423"/>
              <a:ext cx="783286" cy="461665"/>
            </a:xfrm>
            <a:prstGeom prst="rect">
              <a:avLst/>
            </a:prstGeom>
            <a:noFill/>
          </p:spPr>
          <p:txBody>
            <a:bodyPr wrap="square" rtlCol="0">
              <a:spAutoFit/>
            </a:bodyPr>
            <a:lstStyle/>
            <a:p>
              <a:pPr algn="ctr"/>
              <a:r>
                <a:rPr lang="en-IN" sz="2400" dirty="0">
                  <a:solidFill>
                    <a:schemeClr val="bg1"/>
                  </a:solidFill>
                  <a:latin typeface="Times New Roman" panose="02020603050405020304" pitchFamily="18" charset="0"/>
                  <a:cs typeface="Times New Roman" panose="02020603050405020304" pitchFamily="18" charset="0"/>
                </a:rPr>
                <a:t>P -</a:t>
              </a:r>
            </a:p>
          </p:txBody>
        </p:sp>
        <p:sp>
          <p:nvSpPr>
            <p:cNvPr id="10" name="TextBox 9">
              <a:extLst>
                <a:ext uri="{FF2B5EF4-FFF2-40B4-BE49-F238E27FC236}">
                  <a16:creationId xmlns:a16="http://schemas.microsoft.com/office/drawing/2014/main" id="{23DAF74D-5FE7-D725-4367-B3AB40F1CC20}"/>
                </a:ext>
              </a:extLst>
            </p:cNvPr>
            <p:cNvSpPr txBox="1"/>
            <p:nvPr/>
          </p:nvSpPr>
          <p:spPr>
            <a:xfrm>
              <a:off x="188314" y="3327375"/>
              <a:ext cx="783286" cy="461665"/>
            </a:xfrm>
            <a:prstGeom prst="rect">
              <a:avLst/>
            </a:prstGeom>
            <a:noFill/>
          </p:spPr>
          <p:txBody>
            <a:bodyPr wrap="square" rtlCol="0">
              <a:spAutoFit/>
            </a:bodyPr>
            <a:lstStyle/>
            <a:p>
              <a:pPr algn="ctr"/>
              <a:r>
                <a:rPr lang="en-IN" sz="2400" dirty="0">
                  <a:solidFill>
                    <a:schemeClr val="bg1"/>
                  </a:solidFill>
                  <a:latin typeface="Times New Roman" panose="02020603050405020304" pitchFamily="18" charset="0"/>
                  <a:cs typeface="Times New Roman" panose="02020603050405020304" pitchFamily="18" charset="0"/>
                </a:rPr>
                <a:t>P + </a:t>
              </a:r>
            </a:p>
          </p:txBody>
        </p:sp>
      </p:grpSp>
    </p:spTree>
    <p:extLst>
      <p:ext uri="{BB962C8B-B14F-4D97-AF65-F5344CB8AC3E}">
        <p14:creationId xmlns:p14="http://schemas.microsoft.com/office/powerpoint/2010/main" val="281986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1340768"/>
            <a:ext cx="8338319" cy="537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971600" y="22105"/>
            <a:ext cx="8610600" cy="9144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3400" i="0" u="none" strike="noStrike" kern="0" cap="none" spc="0" normalizeH="0" baseline="0" noProof="0" dirty="0">
                <a:ln>
                  <a:noFill/>
                </a:ln>
                <a:solidFill>
                  <a:srgbClr val="08426A"/>
                </a:solidFill>
                <a:effectLst/>
                <a:uLnTx/>
                <a:uFillTx/>
                <a:latin typeface="+mj-lt"/>
                <a:ea typeface="+mj-ea"/>
                <a:cs typeface="+mj-cs"/>
              </a:rPr>
            </a:br>
            <a:r>
              <a:rPr lang="en-US" sz="2800" kern="0" dirty="0">
                <a:solidFill>
                  <a:srgbClr val="08426A"/>
                </a:solidFill>
                <a:latin typeface="+mj-lt"/>
                <a:ea typeface="+mj-ea"/>
                <a:cs typeface="+mj-cs"/>
              </a:rPr>
              <a:t>Integration Capabilities across all Renewables</a:t>
            </a:r>
            <a:endParaRPr kumimoji="0" lang="en-US" sz="2800" i="0" u="none" strike="noStrike" kern="0" cap="none" spc="0" normalizeH="0" baseline="0" noProof="0" dirty="0">
              <a:ln>
                <a:noFill/>
              </a:ln>
              <a:solidFill>
                <a:srgbClr val="08426A"/>
              </a:solidFill>
              <a:effectLst/>
              <a:uLnTx/>
              <a:uFillTx/>
              <a:latin typeface="+mj-lt"/>
              <a:ea typeface="+mj-ea"/>
              <a:cs typeface="+mj-cs"/>
            </a:endParaRPr>
          </a:p>
        </p:txBody>
      </p:sp>
    </p:spTree>
    <p:extLst>
      <p:ext uri="{BB962C8B-B14F-4D97-AF65-F5344CB8AC3E}">
        <p14:creationId xmlns:p14="http://schemas.microsoft.com/office/powerpoint/2010/main" val="396146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3"/>
            <a:ext cx="8229600" cy="774701"/>
          </a:xfrm>
        </p:spPr>
        <p:txBody>
          <a:bodyPr>
            <a:normAutofit/>
          </a:bodyPr>
          <a:lstStyle/>
          <a:p>
            <a:pPr algn="l"/>
            <a:r>
              <a:rPr lang="en-US" sz="1800" dirty="0">
                <a:solidFill>
                  <a:schemeClr val="bg1"/>
                </a:solidFill>
                <a:latin typeface="Constantia (Headings)"/>
              </a:rPr>
              <a:t>  </a:t>
            </a:r>
            <a:r>
              <a:rPr lang="en-US" sz="3600" dirty="0">
                <a:solidFill>
                  <a:schemeClr val="bg1"/>
                </a:solidFill>
                <a:latin typeface="Constantia (Headings)"/>
              </a:rPr>
              <a:t>CONNECT WITH US</a:t>
            </a:r>
            <a:endParaRPr lang="en-US" sz="1800" dirty="0">
              <a:solidFill>
                <a:schemeClr val="bg1"/>
              </a:solidFill>
              <a:latin typeface="Constantia (Headings)"/>
            </a:endParaRPr>
          </a:p>
        </p:txBody>
      </p:sp>
      <p:sp>
        <p:nvSpPr>
          <p:cNvPr id="9" name="Title 1"/>
          <p:cNvSpPr txBox="1">
            <a:spLocks/>
          </p:cNvSpPr>
          <p:nvPr/>
        </p:nvSpPr>
        <p:spPr>
          <a:xfrm>
            <a:off x="3851929" y="4725144"/>
            <a:ext cx="4176455" cy="1008112"/>
          </a:xfrm>
          <a:prstGeom prst="rect">
            <a:avLst/>
          </a:prstGeom>
        </p:spPr>
        <p:txBody>
          <a:bodyPr vert="horz" lIns="91433" tIns="45717" rIns="91433" bIns="45717" rtlCol="0" anchor="ctr">
            <a:noAutofit/>
          </a:bodyPr>
          <a:lstStyle/>
          <a:p>
            <a:pPr>
              <a:spcBef>
                <a:spcPct val="0"/>
              </a:spcBef>
            </a:pPr>
            <a:r>
              <a:rPr lang="en-US" dirty="0">
                <a:latin typeface="Cambria" panose="02040503050406030204" pitchFamily="18" charset="0"/>
              </a:rPr>
              <a:t>Branch Office :C-11,Sector  16,Shastri Nagar ,Jeevan Vihar Ghaziabad</a:t>
            </a:r>
          </a:p>
          <a:p>
            <a:pPr>
              <a:spcBef>
                <a:spcPct val="0"/>
              </a:spcBef>
            </a:pPr>
            <a:r>
              <a:rPr lang="en-US" dirty="0">
                <a:latin typeface="Cambria" panose="02040503050406030204" pitchFamily="18" charset="0"/>
              </a:rPr>
              <a:t> Utter Pradesh 201002</a:t>
            </a:r>
          </a:p>
          <a:p>
            <a:pPr>
              <a:spcBef>
                <a:spcPct val="0"/>
              </a:spcBef>
            </a:pPr>
            <a:endParaRPr lang="en-US" sz="1400" dirty="0">
              <a:latin typeface="Cambria" panose="02040503050406030204" pitchFamily="18" charset="0"/>
            </a:endParaRPr>
          </a:p>
          <a:p>
            <a:pPr>
              <a:spcBef>
                <a:spcPct val="0"/>
              </a:spcBef>
            </a:pPr>
            <a:endParaRPr lang="en-US" sz="1400" dirty="0">
              <a:latin typeface="Cambria" panose="02040503050406030204" pitchFamily="18" charset="0"/>
            </a:endParaRPr>
          </a:p>
          <a:p>
            <a:pPr>
              <a:spcBef>
                <a:spcPct val="0"/>
              </a:spcBef>
            </a:pPr>
            <a:r>
              <a:rPr lang="en-US" sz="1400" dirty="0">
                <a:latin typeface="Cambria" panose="02040503050406030204" pitchFamily="18" charset="0"/>
              </a:rPr>
              <a:t>    </a:t>
            </a:r>
          </a:p>
        </p:txBody>
      </p:sp>
      <p:pic>
        <p:nvPicPr>
          <p:cNvPr id="5122" name="Picture 2" descr="D:\old stuff\snigdha stuff 170601\Snigdha Stuff\Work stuff\Formats for internal decisions\template images\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132856"/>
            <a:ext cx="1769109"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83768" y="1628800"/>
            <a:ext cx="6480720" cy="1323439"/>
          </a:xfrm>
          <a:prstGeom prst="rect">
            <a:avLst/>
          </a:prstGeom>
          <a:noFill/>
        </p:spPr>
        <p:txBody>
          <a:bodyPr wrap="square" rtlCol="0">
            <a:spAutoFit/>
          </a:bodyPr>
          <a:lstStyle/>
          <a:p>
            <a:r>
              <a:rPr lang="en-IN" sz="2400" b="1" dirty="0"/>
              <a:t>Excella Engineering And Design Solutions</a:t>
            </a:r>
            <a:br>
              <a:rPr lang="en-IN" sz="2800" b="1" dirty="0"/>
            </a:br>
            <a:br>
              <a:rPr lang="en-IN" sz="2800" b="1" dirty="0"/>
            </a:br>
            <a:endParaRPr lang="en-US" sz="2800" b="1" dirty="0"/>
          </a:p>
        </p:txBody>
      </p:sp>
      <p:sp>
        <p:nvSpPr>
          <p:cNvPr id="11" name="TextBox 10"/>
          <p:cNvSpPr txBox="1"/>
          <p:nvPr/>
        </p:nvSpPr>
        <p:spPr>
          <a:xfrm>
            <a:off x="3779912" y="2221123"/>
            <a:ext cx="4032448" cy="646331"/>
          </a:xfrm>
          <a:prstGeom prst="rect">
            <a:avLst/>
          </a:prstGeom>
          <a:noFill/>
          <a:ln>
            <a:noFill/>
          </a:ln>
        </p:spPr>
        <p:txBody>
          <a:bodyPr wrap="square" rtlCol="0">
            <a:spAutoFit/>
          </a:bodyPr>
          <a:lstStyle/>
          <a:p>
            <a:r>
              <a:rPr lang="en-IN" dirty="0">
                <a:solidFill>
                  <a:schemeClr val="tx1">
                    <a:lumMod val="95000"/>
                  </a:schemeClr>
                </a:solidFill>
              </a:rPr>
              <a:t>excellaengineering@gmail.com</a:t>
            </a:r>
            <a:br>
              <a:rPr lang="en-IN" dirty="0">
                <a:solidFill>
                  <a:schemeClr val="tx1">
                    <a:lumMod val="95000"/>
                  </a:schemeClr>
                </a:solidFill>
              </a:rPr>
            </a:br>
            <a:r>
              <a:rPr lang="en-IN" dirty="0">
                <a:solidFill>
                  <a:schemeClr val="tx1">
                    <a:lumMod val="95000"/>
                  </a:schemeClr>
                </a:solidFill>
              </a:rPr>
              <a:t>zia@excellaengineering.com</a:t>
            </a:r>
          </a:p>
        </p:txBody>
      </p:sp>
      <p:sp>
        <p:nvSpPr>
          <p:cNvPr id="12" name="TextBox 11"/>
          <p:cNvSpPr txBox="1"/>
          <p:nvPr/>
        </p:nvSpPr>
        <p:spPr>
          <a:xfrm>
            <a:off x="3779912" y="2996952"/>
            <a:ext cx="2592288" cy="369332"/>
          </a:xfrm>
          <a:prstGeom prst="rect">
            <a:avLst/>
          </a:prstGeom>
          <a:noFill/>
        </p:spPr>
        <p:txBody>
          <a:bodyPr wrap="square" rtlCol="0">
            <a:spAutoFit/>
          </a:bodyPr>
          <a:lstStyle/>
          <a:p>
            <a:r>
              <a:rPr lang="en-IN" dirty="0">
                <a:latin typeface="+mj-lt"/>
                <a:ea typeface="Cambria" pitchFamily="18" charset="0"/>
              </a:rPr>
              <a:t>Mobile:</a:t>
            </a:r>
            <a:r>
              <a:rPr lang="en-IN" dirty="0">
                <a:latin typeface="Cambria" pitchFamily="18" charset="0"/>
                <a:ea typeface="Cambria" pitchFamily="18" charset="0"/>
              </a:rPr>
              <a:t>981090331</a:t>
            </a:r>
            <a:r>
              <a:rPr lang="en-IN" dirty="0">
                <a:latin typeface="+mj-lt"/>
                <a:ea typeface="Cambria" pitchFamily="18" charset="0"/>
              </a:rPr>
              <a:t>6</a:t>
            </a:r>
            <a:endParaRPr lang="en-US" dirty="0">
              <a:latin typeface="+mj-lt"/>
              <a:ea typeface="Cambria" pitchFamily="18" charset="0"/>
            </a:endParaRPr>
          </a:p>
        </p:txBody>
      </p:sp>
      <p:sp>
        <p:nvSpPr>
          <p:cNvPr id="13" name="TextBox 12"/>
          <p:cNvSpPr txBox="1"/>
          <p:nvPr/>
        </p:nvSpPr>
        <p:spPr>
          <a:xfrm>
            <a:off x="3779912" y="3429000"/>
            <a:ext cx="4248472" cy="646331"/>
          </a:xfrm>
          <a:prstGeom prst="rect">
            <a:avLst/>
          </a:prstGeom>
          <a:noFill/>
        </p:spPr>
        <p:txBody>
          <a:bodyPr wrap="square" rtlCol="0">
            <a:spAutoFit/>
          </a:bodyPr>
          <a:lstStyle/>
          <a:p>
            <a:r>
              <a:rPr lang="en-IN" dirty="0"/>
              <a:t>Registered Office : </a:t>
            </a:r>
            <a:r>
              <a:rPr lang="en-IN" dirty="0">
                <a:latin typeface="Cambria" pitchFamily="18" charset="0"/>
                <a:ea typeface="Cambria" pitchFamily="18" charset="0"/>
              </a:rPr>
              <a:t>N-71 4</a:t>
            </a:r>
            <a:r>
              <a:rPr lang="en-IN" baseline="30000" dirty="0"/>
              <a:t>th</a:t>
            </a:r>
            <a:r>
              <a:rPr lang="en-IN" dirty="0"/>
              <a:t> Floor Batla House , Jamia Nagar , New Delhi </a:t>
            </a:r>
            <a:r>
              <a:rPr lang="en-IN" dirty="0">
                <a:latin typeface="Cambria" pitchFamily="18" charset="0"/>
                <a:ea typeface="Cambria" pitchFamily="18" charset="0"/>
              </a:rPr>
              <a:t>110025</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233439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40980"/>
            <a:ext cx="9144000" cy="1107899"/>
          </a:xfrm>
          <a:prstGeom prst="rect">
            <a:avLst/>
          </a:prstGeom>
          <a:noFill/>
          <a:ln w="9525">
            <a:noFill/>
            <a:miter lim="800000"/>
            <a:headEnd/>
            <a:tailEnd/>
          </a:ln>
          <a:effectLst/>
        </p:spPr>
        <p:txBody>
          <a:bodyPr vert="horz" wrap="square" lIns="26979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bmk="_Toc478996210">
                <a:ln>
                  <a:noFill/>
                </a:ln>
                <a:solidFill>
                  <a:srgbClr val="C00000"/>
                </a:solidFill>
                <a:effectLst/>
                <a:latin typeface="Cambria"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a:ln>
                <a:noFill/>
              </a:ln>
              <a:solidFill>
                <a:srgbClr val="C00000"/>
              </a:solidFill>
              <a:effectLst/>
              <a:latin typeface="Cambria" pitchFamily="18" charset="0"/>
              <a:ea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CE94C20B-8F4B-49D1-9697-2CAC80B13CCE}"/>
              </a:ext>
            </a:extLst>
          </p:cNvPr>
          <p:cNvSpPr/>
          <p:nvPr/>
        </p:nvSpPr>
        <p:spPr>
          <a:xfrm>
            <a:off x="107504" y="188640"/>
            <a:ext cx="7776864" cy="461665"/>
          </a:xfrm>
          <a:prstGeom prst="rect">
            <a:avLst/>
          </a:prstGeom>
        </p:spPr>
        <p:txBody>
          <a:bodyPr wrap="square">
            <a:spAutoFit/>
          </a:bodyPr>
          <a:lstStyle/>
          <a:p>
            <a:r>
              <a:rPr lang="en-US" sz="2400" b="1" dirty="0" bmk="_Toc478996210">
                <a:solidFill>
                  <a:srgbClr val="C00000"/>
                </a:solidFill>
                <a:latin typeface="Cambria" pitchFamily="18" charset="0"/>
                <a:ea typeface="Times New Roman" pitchFamily="18" charset="0"/>
                <a:cs typeface="Times New Roman" pitchFamily="18" charset="0"/>
              </a:rPr>
              <a:t>About  Excella Engineering &amp; Design Solutions</a:t>
            </a:r>
            <a:endParaRPr lang="en-IN" sz="2400" dirty="0"/>
          </a:p>
        </p:txBody>
      </p:sp>
      <p:sp>
        <p:nvSpPr>
          <p:cNvPr id="4" name="TextBox 3"/>
          <p:cNvSpPr txBox="1"/>
          <p:nvPr/>
        </p:nvSpPr>
        <p:spPr>
          <a:xfrm>
            <a:off x="251520" y="1493202"/>
            <a:ext cx="8712968" cy="4832092"/>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Excella Engineering and Design Solutions (EXCELLA) offers complete solutions in the field of Power Electronics, Power Energy Storage, Batteries, Renewable Energy Systems, Telecom infrastructure including porta cabin, Chemical Earthing, Lightening Arrestors,  Batteries.</a:t>
            </a:r>
          </a:p>
          <a:p>
            <a:pPr algn="just"/>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Authorized channel Partner of “PROSTARM” make UPS with pan India services through “PROSTARM” service network. Excella also offers refurbished UPS depending upon availability with warranty of one year.</a:t>
            </a:r>
            <a:endParaRPr lang="en-US" dirty="0"/>
          </a:p>
        </p:txBody>
      </p:sp>
    </p:spTree>
    <p:extLst>
      <p:ext uri="{BB962C8B-B14F-4D97-AF65-F5344CB8AC3E}">
        <p14:creationId xmlns:p14="http://schemas.microsoft.com/office/powerpoint/2010/main" val="1457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40980"/>
            <a:ext cx="9144000" cy="1107899"/>
          </a:xfrm>
          <a:prstGeom prst="rect">
            <a:avLst/>
          </a:prstGeom>
          <a:noFill/>
          <a:ln w="9525">
            <a:noFill/>
            <a:miter lim="800000"/>
            <a:headEnd/>
            <a:tailEnd/>
          </a:ln>
          <a:effectLst/>
        </p:spPr>
        <p:txBody>
          <a:bodyPr vert="horz" wrap="square" lIns="26979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bmk="_Toc478996210">
                <a:ln>
                  <a:noFill/>
                </a:ln>
                <a:solidFill>
                  <a:srgbClr val="C00000"/>
                </a:solidFill>
                <a:effectLst/>
                <a:latin typeface="Cambria"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a:ln>
                <a:noFill/>
              </a:ln>
              <a:solidFill>
                <a:srgbClr val="C00000"/>
              </a:solidFill>
              <a:effectLst/>
              <a:latin typeface="Cambria" pitchFamily="18" charset="0"/>
              <a:ea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CE94C20B-8F4B-49D1-9697-2CAC80B13CCE}"/>
              </a:ext>
            </a:extLst>
          </p:cNvPr>
          <p:cNvSpPr/>
          <p:nvPr/>
        </p:nvSpPr>
        <p:spPr>
          <a:xfrm>
            <a:off x="107504" y="188640"/>
            <a:ext cx="7776864" cy="461665"/>
          </a:xfrm>
          <a:prstGeom prst="rect">
            <a:avLst/>
          </a:prstGeom>
        </p:spPr>
        <p:txBody>
          <a:bodyPr wrap="square">
            <a:spAutoFit/>
          </a:bodyPr>
          <a:lstStyle/>
          <a:p>
            <a:r>
              <a:rPr lang="en-US" sz="2400" b="1" dirty="0" bmk="_Toc478996210">
                <a:solidFill>
                  <a:srgbClr val="C00000"/>
                </a:solidFill>
                <a:latin typeface="Cambria" pitchFamily="18" charset="0"/>
                <a:ea typeface="Times New Roman" pitchFamily="18" charset="0"/>
                <a:cs typeface="Times New Roman" pitchFamily="18" charset="0"/>
              </a:rPr>
              <a:t>About  Excella Engineering &amp; Design Solutions</a:t>
            </a:r>
            <a:endParaRPr lang="en-IN" sz="2400" dirty="0"/>
          </a:p>
        </p:txBody>
      </p:sp>
      <p:sp>
        <p:nvSpPr>
          <p:cNvPr id="4" name="TextBox 3"/>
          <p:cNvSpPr txBox="1"/>
          <p:nvPr/>
        </p:nvSpPr>
        <p:spPr>
          <a:xfrm>
            <a:off x="0" y="1484784"/>
            <a:ext cx="8964488" cy="5262979"/>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Excella offers all types of batteries like Lithium batteries for vehicle or any other application, VRLS &amp; Flooded Batteries, SMF batteries with services.</a:t>
            </a:r>
          </a:p>
          <a:p>
            <a:pPr algn="just"/>
            <a:r>
              <a:rPr lang="en-US" sz="2800" dirty="0">
                <a:latin typeface="Arial" panose="020B0604020202020204" pitchFamily="34" charset="0"/>
                <a:cs typeface="Arial" panose="020B0604020202020204" pitchFamily="34" charset="0"/>
              </a:rPr>
              <a:t>Excella is expert in making Bio toilets made of puff Panels, Made Many Sites  of CSR Projects by RITES in UP</a:t>
            </a:r>
          </a:p>
          <a:p>
            <a:pPr algn="just"/>
            <a:r>
              <a:rPr lang="en-US" sz="2800" dirty="0">
                <a:latin typeface="Arial" panose="020B0604020202020204" pitchFamily="34" charset="0"/>
                <a:cs typeface="Arial" panose="020B0604020202020204" pitchFamily="34" charset="0"/>
              </a:rPr>
              <a:t>Excella is providing I&amp;C services to Air Quality index service providers</a:t>
            </a:r>
          </a:p>
          <a:p>
            <a:pPr algn="just"/>
            <a:r>
              <a:rPr lang="en-US" sz="2800" dirty="0">
                <a:latin typeface="Arial" panose="020B0604020202020204" pitchFamily="34" charset="0"/>
                <a:cs typeface="Arial" panose="020B0604020202020204" pitchFamily="34" charset="0"/>
              </a:rPr>
              <a:t>Excella </a:t>
            </a:r>
            <a:r>
              <a:rPr lang="en-US" sz="2800">
                <a:latin typeface="Arial" panose="020B0604020202020204" pitchFamily="34" charset="0"/>
                <a:cs typeface="Arial" panose="020B0604020202020204" pitchFamily="34" charset="0"/>
              </a:rPr>
              <a:t>being expert </a:t>
            </a:r>
            <a:r>
              <a:rPr lang="en-US" sz="2800" dirty="0">
                <a:latin typeface="Arial" panose="020B0604020202020204" pitchFamily="34" charset="0"/>
                <a:cs typeface="Arial" panose="020B0604020202020204" pitchFamily="34" charset="0"/>
              </a:rPr>
              <a:t>in Solar systems, offers complete solution for Solar systems including energy storage.</a:t>
            </a:r>
          </a:p>
          <a:p>
            <a:pPr algn="just"/>
            <a:r>
              <a:rPr lang="en-US" sz="2800" dirty="0">
                <a:latin typeface="Arial" panose="020B0604020202020204" pitchFamily="34" charset="0"/>
                <a:cs typeface="Arial" panose="020B0604020202020204" pitchFamily="34" charset="0"/>
              </a:rPr>
              <a:t>Excella is also having solutions for Chemical Earthing, Lightening arrestors,</a:t>
            </a:r>
            <a:endParaRPr lang="en-US" dirty="0"/>
          </a:p>
        </p:txBody>
      </p:sp>
    </p:spTree>
    <p:extLst>
      <p:ext uri="{BB962C8B-B14F-4D97-AF65-F5344CB8AC3E}">
        <p14:creationId xmlns:p14="http://schemas.microsoft.com/office/powerpoint/2010/main" val="354835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40980"/>
            <a:ext cx="9144000" cy="1107899"/>
          </a:xfrm>
          <a:prstGeom prst="rect">
            <a:avLst/>
          </a:prstGeom>
          <a:noFill/>
          <a:ln w="9525">
            <a:noFill/>
            <a:miter lim="800000"/>
            <a:headEnd/>
            <a:tailEnd/>
          </a:ln>
          <a:effectLst/>
        </p:spPr>
        <p:txBody>
          <a:bodyPr vert="horz" wrap="square" lIns="26979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bmk="_Toc478996210">
                <a:ln>
                  <a:noFill/>
                </a:ln>
                <a:solidFill>
                  <a:srgbClr val="C00000"/>
                </a:solidFill>
                <a:effectLst/>
                <a:latin typeface="Cambria"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a:ln>
                <a:noFill/>
              </a:ln>
              <a:solidFill>
                <a:srgbClr val="C00000"/>
              </a:solidFill>
              <a:effectLst/>
              <a:latin typeface="Cambria" pitchFamily="18" charset="0"/>
              <a:ea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CE94C20B-8F4B-49D1-9697-2CAC80B13CCE}"/>
              </a:ext>
            </a:extLst>
          </p:cNvPr>
          <p:cNvSpPr/>
          <p:nvPr/>
        </p:nvSpPr>
        <p:spPr>
          <a:xfrm>
            <a:off x="107504" y="188640"/>
            <a:ext cx="7776864" cy="461665"/>
          </a:xfrm>
          <a:prstGeom prst="rect">
            <a:avLst/>
          </a:prstGeom>
        </p:spPr>
        <p:txBody>
          <a:bodyPr wrap="square">
            <a:spAutoFit/>
          </a:bodyPr>
          <a:lstStyle/>
          <a:p>
            <a:r>
              <a:rPr lang="en-US" sz="2400" b="1" dirty="0" bmk="_Toc478996210">
                <a:solidFill>
                  <a:srgbClr val="C00000"/>
                </a:solidFill>
                <a:latin typeface="Cambria" pitchFamily="18" charset="0"/>
                <a:ea typeface="Times New Roman" pitchFamily="18" charset="0"/>
                <a:cs typeface="Times New Roman" pitchFamily="18" charset="0"/>
              </a:rPr>
              <a:t>About  Excella Engineering &amp; Design Solutions</a:t>
            </a:r>
            <a:endParaRPr lang="en-IN" sz="2400" dirty="0"/>
          </a:p>
        </p:txBody>
      </p:sp>
      <p:sp>
        <p:nvSpPr>
          <p:cNvPr id="4" name="TextBox 3"/>
          <p:cNvSpPr txBox="1"/>
          <p:nvPr/>
        </p:nvSpPr>
        <p:spPr>
          <a:xfrm>
            <a:off x="251520" y="1493202"/>
            <a:ext cx="8712968" cy="3108543"/>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Excella is also offering Porta Cabins for offices, Telecom  systems, Security Guards Cabin on order basis.</a:t>
            </a:r>
          </a:p>
          <a:p>
            <a:pPr algn="just"/>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Excella is also offering table top and hand held Electrical and Electronics Measurement systems, power supplies, etc. </a:t>
            </a:r>
            <a:endParaRPr lang="en-US" dirty="0"/>
          </a:p>
        </p:txBody>
      </p:sp>
    </p:spTree>
    <p:extLst>
      <p:ext uri="{BB962C8B-B14F-4D97-AF65-F5344CB8AC3E}">
        <p14:creationId xmlns:p14="http://schemas.microsoft.com/office/powerpoint/2010/main" val="182868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640980"/>
            <a:ext cx="9144000" cy="1107899"/>
          </a:xfrm>
          <a:prstGeom prst="rect">
            <a:avLst/>
          </a:prstGeom>
          <a:noFill/>
          <a:ln w="9525">
            <a:noFill/>
            <a:miter lim="800000"/>
            <a:headEnd/>
            <a:tailEnd/>
          </a:ln>
          <a:effectLst/>
        </p:spPr>
        <p:txBody>
          <a:bodyPr vert="horz" wrap="square" lIns="26979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bmk="_Toc478996210">
                <a:ln>
                  <a:noFill/>
                </a:ln>
                <a:solidFill>
                  <a:srgbClr val="C00000"/>
                </a:solidFill>
                <a:effectLst/>
                <a:latin typeface="Cambria"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a:ln>
                <a:noFill/>
              </a:ln>
              <a:solidFill>
                <a:srgbClr val="C00000"/>
              </a:solidFill>
              <a:effectLst/>
              <a:latin typeface="Cambria" pitchFamily="18" charset="0"/>
              <a:ea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CE94C20B-8F4B-49D1-9697-2CAC80B13CCE}"/>
              </a:ext>
            </a:extLst>
          </p:cNvPr>
          <p:cNvSpPr/>
          <p:nvPr/>
        </p:nvSpPr>
        <p:spPr>
          <a:xfrm>
            <a:off x="107504" y="188640"/>
            <a:ext cx="7776864" cy="461665"/>
          </a:xfrm>
          <a:prstGeom prst="rect">
            <a:avLst/>
          </a:prstGeom>
        </p:spPr>
        <p:txBody>
          <a:bodyPr wrap="square">
            <a:spAutoFit/>
          </a:bodyPr>
          <a:lstStyle/>
          <a:p>
            <a:r>
              <a:rPr lang="en-US" sz="2400" b="1" dirty="0" bmk="_Toc478996210">
                <a:solidFill>
                  <a:srgbClr val="C00000"/>
                </a:solidFill>
                <a:latin typeface="Cambria" pitchFamily="18" charset="0"/>
                <a:ea typeface="Times New Roman" pitchFamily="18" charset="0"/>
                <a:cs typeface="Times New Roman" pitchFamily="18" charset="0"/>
              </a:rPr>
              <a:t>About  Excella Engineering &amp; Design Solutions</a:t>
            </a:r>
            <a:endParaRPr lang="en-IN" sz="2400" dirty="0"/>
          </a:p>
        </p:txBody>
      </p:sp>
      <p:sp>
        <p:nvSpPr>
          <p:cNvPr id="4" name="TextBox 3"/>
          <p:cNvSpPr txBox="1"/>
          <p:nvPr/>
        </p:nvSpPr>
        <p:spPr>
          <a:xfrm>
            <a:off x="251520" y="1493202"/>
            <a:ext cx="8712968" cy="440120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Excella Engineering and Design Solutions is a proprietary MSME company of micro scale owned by Mr Ziaul Islam, who is having vast experience of 35 years in the field of UPS, Batteries, Solar Systems, Electrical and Electronic Measurement equipments, Telecom infrastructures solutions. Mr. Ziaul Islam is also offering consultancy to companies interested in manufacturing of Lithium Batteries in India. Excella is having experienced team of every field who excels the work in the company. </a:t>
            </a:r>
          </a:p>
        </p:txBody>
      </p:sp>
    </p:spTree>
    <p:extLst>
      <p:ext uri="{BB962C8B-B14F-4D97-AF65-F5344CB8AC3E}">
        <p14:creationId xmlns:p14="http://schemas.microsoft.com/office/powerpoint/2010/main" val="31693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8397503"/>
              </p:ext>
            </p:extLst>
          </p:nvPr>
        </p:nvGraphicFramePr>
        <p:xfrm>
          <a:off x="685800" y="1676400"/>
          <a:ext cx="777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Title 1"/>
          <p:cNvSpPr>
            <a:spLocks noGrp="1"/>
          </p:cNvSpPr>
          <p:nvPr>
            <p:ph type="title"/>
          </p:nvPr>
        </p:nvSpPr>
        <p:spPr>
          <a:xfrm>
            <a:off x="0" y="-315416"/>
            <a:ext cx="5596136" cy="1219200"/>
          </a:xfrm>
        </p:spPr>
        <p:txBody>
          <a:bodyPr/>
          <a:lstStyle/>
          <a:p>
            <a:pPr algn="ctr"/>
            <a:r>
              <a:rPr lang="en-US" sz="2800" dirty="0"/>
              <a:t>Current Business Model</a:t>
            </a:r>
            <a:endParaRPr lang="en-IN" sz="2800" dirty="0"/>
          </a:p>
        </p:txBody>
      </p:sp>
      <p:sp>
        <p:nvSpPr>
          <p:cNvPr id="5" name="TextBox 4"/>
          <p:cNvSpPr txBox="1"/>
          <p:nvPr/>
        </p:nvSpPr>
        <p:spPr>
          <a:xfrm>
            <a:off x="685800" y="5331023"/>
            <a:ext cx="7696200" cy="338554"/>
          </a:xfrm>
          <a:prstGeom prst="rect">
            <a:avLst/>
          </a:prstGeom>
          <a:noFill/>
        </p:spPr>
        <p:txBody>
          <a:bodyPr wrap="square" rtlCol="0">
            <a:spAutoFit/>
          </a:bodyPr>
          <a:lstStyle/>
          <a:p>
            <a:pPr algn="ctr"/>
            <a:r>
              <a:rPr lang="en-US" sz="1600" b="1">
                <a:solidFill>
                  <a:schemeClr val="accent6">
                    <a:lumMod val="50000"/>
                  </a:schemeClr>
                </a:solidFill>
                <a:latin typeface="+mj-lt"/>
              </a:rPr>
              <a:t>Excella  </a:t>
            </a:r>
            <a:r>
              <a:rPr lang="en-US" sz="1600" b="1" dirty="0">
                <a:solidFill>
                  <a:schemeClr val="accent6">
                    <a:lumMod val="50000"/>
                  </a:schemeClr>
                </a:solidFill>
                <a:latin typeface="+mj-lt"/>
              </a:rPr>
              <a:t>Provides complete Integration solution for Remote Infrastructure</a:t>
            </a:r>
          </a:p>
        </p:txBody>
      </p:sp>
    </p:spTree>
    <p:extLst>
      <p:ext uri="{BB962C8B-B14F-4D97-AF65-F5344CB8AC3E}">
        <p14:creationId xmlns:p14="http://schemas.microsoft.com/office/powerpoint/2010/main" val="111412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476548428"/>
              </p:ext>
            </p:extLst>
          </p:nvPr>
        </p:nvGraphicFramePr>
        <p:xfrm>
          <a:off x="8382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67544" y="260648"/>
            <a:ext cx="2971800" cy="614346"/>
          </a:xfrm>
        </p:spPr>
        <p:txBody>
          <a:bodyPr/>
          <a:lstStyle/>
          <a:p>
            <a:r>
              <a:rPr lang="en-US" sz="2800" b="1" dirty="0"/>
              <a:t>Resources</a:t>
            </a:r>
          </a:p>
        </p:txBody>
      </p:sp>
    </p:spTree>
    <p:extLst>
      <p:ext uri="{BB962C8B-B14F-4D97-AF65-F5344CB8AC3E}">
        <p14:creationId xmlns:p14="http://schemas.microsoft.com/office/powerpoint/2010/main" val="165069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188640"/>
            <a:ext cx="3276600" cy="690546"/>
          </a:xfrm>
        </p:spPr>
        <p:txBody>
          <a:bodyPr>
            <a:normAutofit/>
          </a:bodyPr>
          <a:lstStyle/>
          <a:p>
            <a:pPr eaLnBrk="1" hangingPunct="1"/>
            <a:r>
              <a:rPr lang="en-US" sz="3200" b="1" dirty="0"/>
              <a:t>Human Capital</a:t>
            </a:r>
          </a:p>
        </p:txBody>
      </p:sp>
      <p:graphicFrame>
        <p:nvGraphicFramePr>
          <p:cNvPr id="5" name="Table 4"/>
          <p:cNvGraphicFramePr>
            <a:graphicFrameLocks noGrp="1"/>
          </p:cNvGraphicFramePr>
          <p:nvPr>
            <p:extLst>
              <p:ext uri="{D42A27DB-BD31-4B8C-83A1-F6EECF244321}">
                <p14:modId xmlns:p14="http://schemas.microsoft.com/office/powerpoint/2010/main" val="3202979146"/>
              </p:ext>
            </p:extLst>
          </p:nvPr>
        </p:nvGraphicFramePr>
        <p:xfrm>
          <a:off x="251520" y="1628800"/>
          <a:ext cx="8640960" cy="4968550"/>
        </p:xfrm>
        <a:graphic>
          <a:graphicData uri="http://schemas.openxmlformats.org/drawingml/2006/table">
            <a:tbl>
              <a:tblPr firstRow="1" bandRow="1">
                <a:tableStyleId>{5C22544A-7EE6-4342-B048-85BDC9FD1C3A}</a:tableStyleId>
              </a:tblPr>
              <a:tblGrid>
                <a:gridCol w="3633851">
                  <a:extLst>
                    <a:ext uri="{9D8B030D-6E8A-4147-A177-3AD203B41FA5}">
                      <a16:colId xmlns:a16="http://schemas.microsoft.com/office/drawing/2014/main" val="20000"/>
                    </a:ext>
                  </a:extLst>
                </a:gridCol>
                <a:gridCol w="1351318">
                  <a:extLst>
                    <a:ext uri="{9D8B030D-6E8A-4147-A177-3AD203B41FA5}">
                      <a16:colId xmlns:a16="http://schemas.microsoft.com/office/drawing/2014/main" val="20001"/>
                    </a:ext>
                  </a:extLst>
                </a:gridCol>
                <a:gridCol w="3655791">
                  <a:extLst>
                    <a:ext uri="{9D8B030D-6E8A-4147-A177-3AD203B41FA5}">
                      <a16:colId xmlns:a16="http://schemas.microsoft.com/office/drawing/2014/main" val="20002"/>
                    </a:ext>
                  </a:extLst>
                </a:gridCol>
              </a:tblGrid>
              <a:tr h="496855">
                <a:tc gridSpan="2">
                  <a:txBody>
                    <a:bodyPr/>
                    <a:lstStyle/>
                    <a:p>
                      <a:pPr algn="ctr"/>
                      <a:r>
                        <a:rPr lang="en-US" b="0" dirty="0">
                          <a:solidFill>
                            <a:srgbClr val="FFFFFF"/>
                          </a:solidFill>
                          <a:effectLst>
                            <a:outerShdw blurRad="38100" dist="38100" dir="2700000" algn="tl">
                              <a:srgbClr val="000000">
                                <a:alpha val="43137"/>
                              </a:srgbClr>
                            </a:outerShdw>
                          </a:effectLst>
                        </a:rPr>
                        <a:t>Team Strength</a:t>
                      </a:r>
                      <a:endParaRPr lang="en-IN" b="0" dirty="0">
                        <a:solidFill>
                          <a:srgbClr val="FFFFFF"/>
                        </a:solidFill>
                        <a:effectLst>
                          <a:outerShdw blurRad="38100" dist="38100" dir="2700000" algn="tl">
                            <a:srgbClr val="000000">
                              <a:alpha val="43137"/>
                            </a:srgbClr>
                          </a:outerShdw>
                        </a:effectLst>
                      </a:endParaRPr>
                    </a:p>
                  </a:txBody>
                  <a:tcPr>
                    <a:solidFill>
                      <a:schemeClr val="accent6">
                        <a:lumMod val="50000"/>
                      </a:schemeClr>
                    </a:solidFill>
                  </a:tcPr>
                </a:tc>
                <a:tc hMerge="1">
                  <a:txBody>
                    <a:bodyPr/>
                    <a:lstStyle/>
                    <a:p>
                      <a:endParaRPr lang="en-IN" b="0" dirty="0">
                        <a:solidFill>
                          <a:srgbClr val="00B050"/>
                        </a:solidFill>
                      </a:endParaRPr>
                    </a:p>
                  </a:txBody>
                  <a:tcPr/>
                </a:tc>
                <a:tc>
                  <a:txBody>
                    <a:bodyPr/>
                    <a:lstStyle/>
                    <a:p>
                      <a:pPr algn="ctr"/>
                      <a:r>
                        <a:rPr lang="en-US" b="0" dirty="0">
                          <a:solidFill>
                            <a:srgbClr val="FFFFFF"/>
                          </a:solidFill>
                          <a:effectLst>
                            <a:outerShdw blurRad="38100" dist="38100" dir="2700000" algn="tl">
                              <a:srgbClr val="000000">
                                <a:alpha val="43137"/>
                              </a:srgbClr>
                            </a:outerShdw>
                          </a:effectLst>
                        </a:rPr>
                        <a:t>Location</a:t>
                      </a:r>
                      <a:endParaRPr lang="en-IN" b="0" dirty="0">
                        <a:solidFill>
                          <a:srgbClr val="FFFFFF"/>
                        </a:solidFill>
                        <a:effectLst>
                          <a:outerShdw blurRad="38100" dist="38100" dir="2700000" algn="tl">
                            <a:srgbClr val="000000">
                              <a:alpha val="43137"/>
                            </a:srgbClr>
                          </a:outerShdw>
                        </a:effectLst>
                      </a:endParaRPr>
                    </a:p>
                  </a:txBody>
                  <a:tcPr>
                    <a:solidFill>
                      <a:schemeClr val="accent6">
                        <a:lumMod val="50000"/>
                      </a:schemeClr>
                    </a:solidFill>
                  </a:tcPr>
                </a:tc>
                <a:extLst>
                  <a:ext uri="{0D108BD9-81ED-4DB2-BD59-A6C34878D82A}">
                    <a16:rowId xmlns:a16="http://schemas.microsoft.com/office/drawing/2014/main" val="10000"/>
                  </a:ext>
                </a:extLst>
              </a:tr>
              <a:tr h="496855">
                <a:tc>
                  <a:txBody>
                    <a:bodyPr/>
                    <a:lstStyle/>
                    <a:p>
                      <a:r>
                        <a:rPr lang="en-US" b="0" dirty="0"/>
                        <a:t>Sales</a:t>
                      </a:r>
                      <a:r>
                        <a:rPr lang="en-US" b="0" baseline="0" dirty="0"/>
                        <a:t> Personnel</a:t>
                      </a:r>
                      <a:endParaRPr lang="en-IN" b="0" dirty="0"/>
                    </a:p>
                  </a:txBody>
                  <a:tcPr>
                    <a:solidFill>
                      <a:schemeClr val="accent6">
                        <a:lumMod val="40000"/>
                        <a:lumOff val="60000"/>
                      </a:schemeClr>
                    </a:solidFill>
                  </a:tcPr>
                </a:tc>
                <a:tc>
                  <a:txBody>
                    <a:bodyPr/>
                    <a:lstStyle/>
                    <a:p>
                      <a:pPr algn="ctr"/>
                      <a:r>
                        <a:rPr lang="en-US" sz="1800" b="0" dirty="0">
                          <a:solidFill>
                            <a:schemeClr val="tx1"/>
                          </a:solidFill>
                        </a:rPr>
                        <a:t>2</a:t>
                      </a:r>
                      <a:endParaRPr lang="en-IN" sz="1800" b="0" dirty="0">
                        <a:solidFill>
                          <a:schemeClr val="tx1"/>
                        </a:solidFill>
                      </a:endParaRPr>
                    </a:p>
                  </a:txBody>
                  <a:tcPr>
                    <a:solidFill>
                      <a:schemeClr val="accent6">
                        <a:lumMod val="40000"/>
                        <a:lumOff val="60000"/>
                      </a:schemeClr>
                    </a:solidFill>
                  </a:tcPr>
                </a:tc>
                <a:tc>
                  <a:txBody>
                    <a:bodyPr/>
                    <a:lstStyle/>
                    <a:p>
                      <a:pPr algn="ctr"/>
                      <a:r>
                        <a:rPr lang="en-IN" b="0" dirty="0"/>
                        <a:t>Pan</a:t>
                      </a:r>
                      <a:r>
                        <a:rPr lang="en-IN" b="0" baseline="0" dirty="0"/>
                        <a:t> India</a:t>
                      </a:r>
                      <a:endParaRPr lang="en-IN" b="0" dirty="0"/>
                    </a:p>
                  </a:txBody>
                  <a:tcPr>
                    <a:solidFill>
                      <a:schemeClr val="accent6">
                        <a:lumMod val="40000"/>
                        <a:lumOff val="60000"/>
                      </a:schemeClr>
                    </a:solidFill>
                  </a:tcPr>
                </a:tc>
                <a:extLst>
                  <a:ext uri="{0D108BD9-81ED-4DB2-BD59-A6C34878D82A}">
                    <a16:rowId xmlns:a16="http://schemas.microsoft.com/office/drawing/2014/main" val="10001"/>
                  </a:ext>
                </a:extLst>
              </a:tr>
              <a:tr h="496855">
                <a:tc>
                  <a:txBody>
                    <a:bodyPr/>
                    <a:lstStyle/>
                    <a:p>
                      <a:r>
                        <a:rPr lang="en-US" b="0" dirty="0"/>
                        <a:t>Service </a:t>
                      </a:r>
                      <a:endParaRPr lang="en-IN" b="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29</a:t>
                      </a:r>
                      <a:endParaRPr lang="en-IN" sz="1800" b="0" dirty="0">
                        <a:solidFill>
                          <a:schemeClr val="tx1"/>
                        </a:solidFill>
                      </a:endParaRPr>
                    </a:p>
                  </a:txBody>
                  <a:tcPr>
                    <a:noFill/>
                  </a:tcPr>
                </a:tc>
                <a:tc>
                  <a:txBody>
                    <a:bodyPr/>
                    <a:lstStyle/>
                    <a:p>
                      <a:pPr algn="ctr"/>
                      <a:r>
                        <a:rPr lang="en-IN" b="0" dirty="0"/>
                        <a:t>Pan</a:t>
                      </a:r>
                      <a:r>
                        <a:rPr lang="en-IN" b="0" baseline="0" dirty="0"/>
                        <a:t> India</a:t>
                      </a:r>
                      <a:endParaRPr lang="en-IN" b="0" dirty="0"/>
                    </a:p>
                  </a:txBody>
                  <a:tcPr>
                    <a:noFill/>
                  </a:tcPr>
                </a:tc>
                <a:extLst>
                  <a:ext uri="{0D108BD9-81ED-4DB2-BD59-A6C34878D82A}">
                    <a16:rowId xmlns:a16="http://schemas.microsoft.com/office/drawing/2014/main" val="10002"/>
                  </a:ext>
                </a:extLst>
              </a:tr>
              <a:tr h="496855">
                <a:tc>
                  <a:txBody>
                    <a:bodyPr/>
                    <a:lstStyle/>
                    <a:p>
                      <a:r>
                        <a:rPr lang="en-US" b="0" dirty="0"/>
                        <a:t>Manufacturing</a:t>
                      </a:r>
                      <a:endParaRPr lang="en-IN" b="0" dirty="0"/>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12</a:t>
                      </a:r>
                      <a:endParaRPr lang="en-IN" sz="1800" b="0" dirty="0">
                        <a:solidFill>
                          <a:schemeClr val="tx1"/>
                        </a:solidFill>
                      </a:endParaRPr>
                    </a:p>
                  </a:txBody>
                  <a:tcPr>
                    <a:solidFill>
                      <a:schemeClr val="accent6">
                        <a:lumMod val="40000"/>
                        <a:lumOff val="60000"/>
                      </a:schemeClr>
                    </a:solidFill>
                  </a:tcPr>
                </a:tc>
                <a:tc>
                  <a:txBody>
                    <a:bodyPr/>
                    <a:lstStyle/>
                    <a:p>
                      <a:pPr algn="ctr"/>
                      <a:r>
                        <a:rPr lang="en-US" b="0" dirty="0"/>
                        <a:t>In Manesar/ </a:t>
                      </a:r>
                      <a:r>
                        <a:rPr lang="en-US" b="0" dirty="0" err="1"/>
                        <a:t>Noida</a:t>
                      </a:r>
                      <a:endParaRPr lang="en-IN" b="0" dirty="0"/>
                    </a:p>
                  </a:txBody>
                  <a:tcPr>
                    <a:solidFill>
                      <a:schemeClr val="accent6">
                        <a:lumMod val="40000"/>
                        <a:lumOff val="60000"/>
                      </a:schemeClr>
                    </a:solidFill>
                  </a:tcPr>
                </a:tc>
                <a:extLst>
                  <a:ext uri="{0D108BD9-81ED-4DB2-BD59-A6C34878D82A}">
                    <a16:rowId xmlns:a16="http://schemas.microsoft.com/office/drawing/2014/main" val="10003"/>
                  </a:ext>
                </a:extLst>
              </a:tr>
              <a:tr h="496855">
                <a:tc>
                  <a:txBody>
                    <a:bodyPr/>
                    <a:lstStyle/>
                    <a:p>
                      <a:r>
                        <a:rPr lang="en-US" b="0" dirty="0"/>
                        <a:t>Design ,</a:t>
                      </a:r>
                      <a:r>
                        <a:rPr lang="en-US" b="0" baseline="0" dirty="0"/>
                        <a:t> R&amp;D</a:t>
                      </a:r>
                      <a:endParaRPr lang="en-IN" b="0" dirty="0"/>
                    </a:p>
                  </a:txBody>
                  <a:tcPr>
                    <a:noFill/>
                  </a:tcPr>
                </a:tc>
                <a:tc>
                  <a:txBody>
                    <a:bodyPr/>
                    <a:lstStyle/>
                    <a:p>
                      <a:pPr algn="ctr"/>
                      <a:r>
                        <a:rPr lang="en-US" sz="1800" b="0" dirty="0">
                          <a:solidFill>
                            <a:schemeClr val="tx1"/>
                          </a:solidFill>
                        </a:rPr>
                        <a:t>3</a:t>
                      </a:r>
                      <a:endParaRPr lang="en-IN" sz="1800" b="0" dirty="0">
                        <a:solidFill>
                          <a:schemeClr val="tx1"/>
                        </a:solidFill>
                      </a:endParaRPr>
                    </a:p>
                  </a:txBody>
                  <a:tcPr>
                    <a:noFill/>
                  </a:tcPr>
                </a:tc>
                <a:tc>
                  <a:txBody>
                    <a:bodyPr/>
                    <a:lstStyle/>
                    <a:p>
                      <a:pPr algn="ctr"/>
                      <a:r>
                        <a:rPr lang="en-IN" b="0" dirty="0"/>
                        <a:t>Delhi</a:t>
                      </a:r>
                    </a:p>
                  </a:txBody>
                  <a:tcPr>
                    <a:noFill/>
                  </a:tcPr>
                </a:tc>
                <a:extLst>
                  <a:ext uri="{0D108BD9-81ED-4DB2-BD59-A6C34878D82A}">
                    <a16:rowId xmlns:a16="http://schemas.microsoft.com/office/drawing/2014/main" val="10004"/>
                  </a:ext>
                </a:extLst>
              </a:tr>
              <a:tr h="496855">
                <a:tc>
                  <a:txBody>
                    <a:bodyPr/>
                    <a:lstStyle/>
                    <a:p>
                      <a:r>
                        <a:rPr lang="en-US" b="0" dirty="0"/>
                        <a:t>Commercial</a:t>
                      </a:r>
                      <a:endParaRPr lang="en-IN" b="0" dirty="0"/>
                    </a:p>
                  </a:txBody>
                  <a:tcPr>
                    <a:solidFill>
                      <a:schemeClr val="accent6">
                        <a:lumMod val="40000"/>
                        <a:lumOff val="60000"/>
                      </a:schemeClr>
                    </a:solidFill>
                  </a:tcPr>
                </a:tc>
                <a:tc>
                  <a:txBody>
                    <a:bodyPr/>
                    <a:lstStyle/>
                    <a:p>
                      <a:pPr algn="ctr"/>
                      <a:r>
                        <a:rPr lang="en-US" sz="1800" b="0" dirty="0">
                          <a:solidFill>
                            <a:schemeClr val="tx1"/>
                          </a:solidFill>
                        </a:rPr>
                        <a:t>4</a:t>
                      </a:r>
                      <a:endParaRPr lang="en-IN" sz="1800" b="0" dirty="0">
                        <a:solidFill>
                          <a:schemeClr val="tx1"/>
                        </a:solidFill>
                      </a:endParaRPr>
                    </a:p>
                  </a:txBody>
                  <a:tcPr>
                    <a:solidFill>
                      <a:schemeClr val="accent6">
                        <a:lumMod val="40000"/>
                        <a:lumOff val="60000"/>
                      </a:schemeClr>
                    </a:solidFill>
                  </a:tcPr>
                </a:tc>
                <a:tc>
                  <a:txBody>
                    <a:bodyPr/>
                    <a:lstStyle/>
                    <a:p>
                      <a:pPr algn="ctr"/>
                      <a:r>
                        <a:rPr lang="en-IN" b="0" dirty="0"/>
                        <a:t>Delhi/Ghaziabad</a:t>
                      </a:r>
                    </a:p>
                  </a:txBody>
                  <a:tcPr>
                    <a:solidFill>
                      <a:schemeClr val="accent6">
                        <a:lumMod val="40000"/>
                        <a:lumOff val="60000"/>
                      </a:schemeClr>
                    </a:solidFill>
                  </a:tcPr>
                </a:tc>
                <a:extLst>
                  <a:ext uri="{0D108BD9-81ED-4DB2-BD59-A6C34878D82A}">
                    <a16:rowId xmlns:a16="http://schemas.microsoft.com/office/drawing/2014/main" val="10005"/>
                  </a:ext>
                </a:extLst>
              </a:tr>
              <a:tr h="496855">
                <a:tc>
                  <a:txBody>
                    <a:bodyPr/>
                    <a:lstStyle/>
                    <a:p>
                      <a:r>
                        <a:rPr lang="en-US" b="0" dirty="0"/>
                        <a:t>HQ-</a:t>
                      </a:r>
                      <a:r>
                        <a:rPr lang="en-US" b="0" baseline="0" dirty="0"/>
                        <a:t> Control</a:t>
                      </a:r>
                      <a:endParaRPr lang="en-IN" b="0" dirty="0"/>
                    </a:p>
                  </a:txBody>
                  <a:tcPr>
                    <a:noFill/>
                  </a:tcPr>
                </a:tc>
                <a:tc>
                  <a:txBody>
                    <a:bodyPr/>
                    <a:lstStyle/>
                    <a:p>
                      <a:pPr algn="ctr"/>
                      <a:r>
                        <a:rPr lang="en-US" sz="1800" b="0" dirty="0">
                          <a:solidFill>
                            <a:schemeClr val="tx1"/>
                          </a:solidFill>
                        </a:rPr>
                        <a:t>1</a:t>
                      </a:r>
                      <a:endParaRPr lang="en-IN" sz="1800" b="0" dirty="0">
                        <a:solidFill>
                          <a:schemeClr val="tx1"/>
                        </a:solidFill>
                      </a:endParaRPr>
                    </a:p>
                  </a:txBody>
                  <a:tcPr>
                    <a:noFill/>
                  </a:tcPr>
                </a:tc>
                <a:tc>
                  <a:txBody>
                    <a:bodyPr/>
                    <a:lstStyle/>
                    <a:p>
                      <a:pPr algn="ctr"/>
                      <a:r>
                        <a:rPr lang="en-IN" b="0" dirty="0"/>
                        <a:t>Delhi/Ghaziabad</a:t>
                      </a:r>
                    </a:p>
                  </a:txBody>
                  <a:tcPr>
                    <a:noFill/>
                  </a:tcPr>
                </a:tc>
                <a:extLst>
                  <a:ext uri="{0D108BD9-81ED-4DB2-BD59-A6C34878D82A}">
                    <a16:rowId xmlns:a16="http://schemas.microsoft.com/office/drawing/2014/main" val="10006"/>
                  </a:ext>
                </a:extLst>
              </a:tr>
              <a:tr h="496855">
                <a:tc>
                  <a:txBody>
                    <a:bodyPr/>
                    <a:lstStyle/>
                    <a:p>
                      <a:r>
                        <a:rPr lang="en-IN" b="0" dirty="0"/>
                        <a:t>EPC &amp; TSP</a:t>
                      </a:r>
                      <a:r>
                        <a:rPr lang="en-IN" b="0" baseline="0" dirty="0"/>
                        <a:t> Services</a:t>
                      </a:r>
                      <a:endParaRPr lang="en-IN" b="0" dirty="0"/>
                    </a:p>
                  </a:txBody>
                  <a:tcPr>
                    <a:solidFill>
                      <a:schemeClr val="accent6">
                        <a:lumMod val="40000"/>
                        <a:lumOff val="60000"/>
                      </a:schemeClr>
                    </a:solidFill>
                  </a:tcPr>
                </a:tc>
                <a:tc>
                  <a:txBody>
                    <a:bodyPr/>
                    <a:lstStyle/>
                    <a:p>
                      <a:pPr algn="ctr"/>
                      <a:r>
                        <a:rPr lang="en-IN" sz="1800" b="0" dirty="0">
                          <a:solidFill>
                            <a:schemeClr val="tx1"/>
                          </a:solidFill>
                        </a:rPr>
                        <a:t>11</a:t>
                      </a:r>
                    </a:p>
                  </a:txBody>
                  <a:tcPr>
                    <a:solidFill>
                      <a:schemeClr val="accent6">
                        <a:lumMod val="40000"/>
                        <a:lumOff val="60000"/>
                      </a:schemeClr>
                    </a:solidFill>
                  </a:tcPr>
                </a:tc>
                <a:tc>
                  <a:txBody>
                    <a:bodyPr/>
                    <a:lstStyle/>
                    <a:p>
                      <a:pPr algn="ctr"/>
                      <a:r>
                        <a:rPr lang="en-IN" b="0" baseline="0" dirty="0"/>
                        <a:t>Pan India, capable</a:t>
                      </a:r>
                      <a:endParaRPr lang="en-IN" b="0" dirty="0"/>
                    </a:p>
                  </a:txBody>
                  <a:tcPr>
                    <a:solidFill>
                      <a:schemeClr val="accent6">
                        <a:lumMod val="40000"/>
                        <a:lumOff val="60000"/>
                      </a:schemeClr>
                    </a:solidFill>
                  </a:tcPr>
                </a:tc>
                <a:extLst>
                  <a:ext uri="{0D108BD9-81ED-4DB2-BD59-A6C34878D82A}">
                    <a16:rowId xmlns:a16="http://schemas.microsoft.com/office/drawing/2014/main" val="10007"/>
                  </a:ext>
                </a:extLst>
              </a:tr>
              <a:tr h="496855">
                <a:tc>
                  <a:txBody>
                    <a:bodyPr/>
                    <a:lstStyle/>
                    <a:p>
                      <a:r>
                        <a:rPr lang="en-IN" b="0" dirty="0"/>
                        <a:t>O&amp;M Services</a:t>
                      </a:r>
                    </a:p>
                  </a:txBody>
                  <a:tcPr>
                    <a:noFill/>
                  </a:tcPr>
                </a:tc>
                <a:tc>
                  <a:txBody>
                    <a:bodyPr/>
                    <a:lstStyle/>
                    <a:p>
                      <a:pPr algn="ctr"/>
                      <a:r>
                        <a:rPr lang="en-IN" sz="1800" b="0" dirty="0">
                          <a:solidFill>
                            <a:schemeClr val="tx1"/>
                          </a:solidFill>
                        </a:rPr>
                        <a:t>15</a:t>
                      </a:r>
                    </a:p>
                  </a:txBody>
                  <a:tcPr>
                    <a:noFill/>
                  </a:tcPr>
                </a:tc>
                <a:tc>
                  <a:txBody>
                    <a:bodyPr/>
                    <a:lstStyle/>
                    <a:p>
                      <a:pPr algn="ctr"/>
                      <a:r>
                        <a:rPr lang="en-IN" b="0" dirty="0"/>
                        <a:t>Pan</a:t>
                      </a:r>
                      <a:r>
                        <a:rPr lang="en-IN" b="0" baseline="0" dirty="0"/>
                        <a:t> India </a:t>
                      </a:r>
                      <a:r>
                        <a:rPr lang="en-IN" b="0" dirty="0"/>
                        <a:t>, capable</a:t>
                      </a:r>
                    </a:p>
                  </a:txBody>
                  <a:tcPr>
                    <a:noFill/>
                  </a:tcPr>
                </a:tc>
                <a:extLst>
                  <a:ext uri="{0D108BD9-81ED-4DB2-BD59-A6C34878D82A}">
                    <a16:rowId xmlns:a16="http://schemas.microsoft.com/office/drawing/2014/main" val="10008"/>
                  </a:ext>
                </a:extLst>
              </a:tr>
              <a:tr h="496855">
                <a:tc gridSpan="3">
                  <a:txBody>
                    <a:bodyPr/>
                    <a:lstStyle/>
                    <a:p>
                      <a:pPr algn="ctr"/>
                      <a:r>
                        <a:rPr lang="en-IN" sz="1400" b="1" dirty="0">
                          <a:solidFill>
                            <a:schemeClr val="accent6">
                              <a:lumMod val="50000"/>
                            </a:schemeClr>
                          </a:solidFill>
                          <a:latin typeface="+mj-lt"/>
                        </a:rPr>
                        <a:t>Committed to build the</a:t>
                      </a:r>
                      <a:r>
                        <a:rPr lang="en-IN" sz="1400" b="1" baseline="0" dirty="0">
                          <a:solidFill>
                            <a:schemeClr val="accent6">
                              <a:lumMod val="50000"/>
                            </a:schemeClr>
                          </a:solidFill>
                          <a:latin typeface="+mj-lt"/>
                        </a:rPr>
                        <a:t> </a:t>
                      </a:r>
                      <a:r>
                        <a:rPr lang="en-IN" sz="1400" b="1" dirty="0">
                          <a:solidFill>
                            <a:schemeClr val="accent6">
                              <a:lumMod val="50000"/>
                            </a:schemeClr>
                          </a:solidFill>
                          <a:latin typeface="+mj-lt"/>
                        </a:rPr>
                        <a:t>team as per business/service requirements </a:t>
                      </a:r>
                      <a:r>
                        <a:rPr lang="en-IN" sz="1400" b="1" baseline="0" dirty="0">
                          <a:solidFill>
                            <a:schemeClr val="accent6">
                              <a:lumMod val="50000"/>
                            </a:schemeClr>
                          </a:solidFill>
                          <a:latin typeface="+mj-lt"/>
                        </a:rPr>
                        <a:t>ahead of schedule</a:t>
                      </a:r>
                      <a:endParaRPr lang="en-IN" sz="1400" b="1" dirty="0">
                        <a:solidFill>
                          <a:schemeClr val="accent6">
                            <a:lumMod val="50000"/>
                          </a:schemeClr>
                        </a:solidFill>
                        <a:latin typeface="+mj-lt"/>
                      </a:endParaRPr>
                    </a:p>
                  </a:txBody>
                  <a:tcPr>
                    <a:solidFill>
                      <a:schemeClr val="accent6">
                        <a:lumMod val="40000"/>
                        <a:lumOff val="60000"/>
                      </a:schemeClr>
                    </a:solidFill>
                  </a:tcPr>
                </a:tc>
                <a:tc hMerge="1">
                  <a:txBody>
                    <a:bodyPr/>
                    <a:lstStyle/>
                    <a:p>
                      <a:pPr algn="ctr"/>
                      <a:endParaRPr lang="en-IN" sz="1800" b="1" dirty="0">
                        <a:solidFill>
                          <a:schemeClr val="tx1"/>
                        </a:solidFill>
                      </a:endParaRPr>
                    </a:p>
                  </a:txBody>
                  <a:tcPr/>
                </a:tc>
                <a:tc hMerge="1">
                  <a:txBody>
                    <a:bodyPr/>
                    <a:lstStyle/>
                    <a:p>
                      <a:pPr algn="ctr"/>
                      <a:endParaRPr lang="en-IN" b="1"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490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255168"/>
            <a:ext cx="12493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bwMode="auto">
          <a:xfrm>
            <a:off x="1219200" y="341586"/>
            <a:ext cx="7010400" cy="9144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3400" b="1" i="0" u="none" strike="noStrike" kern="0" cap="none" spc="0" normalizeH="0" baseline="0" noProof="0" dirty="0">
                <a:ln>
                  <a:noFill/>
                </a:ln>
                <a:solidFill>
                  <a:srgbClr val="08426A"/>
                </a:solidFill>
                <a:effectLst/>
                <a:uLnTx/>
                <a:uFillTx/>
                <a:latin typeface="+mj-lt"/>
                <a:ea typeface="+mj-ea"/>
                <a:cs typeface="+mj-cs"/>
              </a:rPr>
            </a:br>
            <a:r>
              <a:rPr lang="en-US" sz="3400" b="1" kern="0" noProof="0" dirty="0">
                <a:solidFill>
                  <a:srgbClr val="08426A"/>
                </a:solidFill>
                <a:latin typeface="+mj-lt"/>
                <a:ea typeface="+mj-ea"/>
                <a:cs typeface="+mj-cs"/>
              </a:rPr>
              <a:t>Lithium Ion + VRLA</a:t>
            </a:r>
            <a:r>
              <a:rPr lang="en-US" sz="3400" kern="0" dirty="0">
                <a:solidFill>
                  <a:srgbClr val="08426A"/>
                </a:solidFill>
                <a:latin typeface="+mj-lt"/>
                <a:ea typeface="+mj-ea"/>
                <a:cs typeface="+mj-cs"/>
              </a:rPr>
              <a:t> Hybrid</a:t>
            </a:r>
            <a:endParaRPr kumimoji="0" lang="en-US" sz="3400" i="0" u="none" strike="noStrike" kern="0" cap="none" spc="0" normalizeH="0" baseline="0" noProof="0" dirty="0">
              <a:ln>
                <a:noFill/>
              </a:ln>
              <a:solidFill>
                <a:srgbClr val="08426A"/>
              </a:solidFill>
              <a:effectLst/>
              <a:uLnTx/>
              <a:uFillTx/>
              <a:latin typeface="+mj-lt"/>
              <a:ea typeface="+mj-ea"/>
              <a:cs typeface="+mj-cs"/>
            </a:endParaRPr>
          </a:p>
        </p:txBody>
      </p:sp>
      <p:sp>
        <p:nvSpPr>
          <p:cNvPr id="2" name="TextBox 1"/>
          <p:cNvSpPr txBox="1"/>
          <p:nvPr/>
        </p:nvSpPr>
        <p:spPr>
          <a:xfrm>
            <a:off x="1219200" y="6019800"/>
            <a:ext cx="2437527" cy="369332"/>
          </a:xfrm>
          <a:prstGeom prst="rect">
            <a:avLst/>
          </a:prstGeom>
          <a:noFill/>
        </p:spPr>
        <p:txBody>
          <a:bodyPr wrap="none" rtlCol="0">
            <a:spAutoFit/>
          </a:bodyPr>
          <a:lstStyle/>
          <a:p>
            <a:r>
              <a:rPr lang="en-US" dirty="0"/>
              <a:t>LFP Battery with BMS</a:t>
            </a:r>
            <a:endParaRPr lang="en-IN" dirty="0"/>
          </a:p>
        </p:txBody>
      </p:sp>
      <p:sp>
        <p:nvSpPr>
          <p:cNvPr id="12" name="TextBox 11"/>
          <p:cNvSpPr txBox="1"/>
          <p:nvPr/>
        </p:nvSpPr>
        <p:spPr>
          <a:xfrm>
            <a:off x="6417771" y="5987534"/>
            <a:ext cx="1659429" cy="369332"/>
          </a:xfrm>
          <a:prstGeom prst="rect">
            <a:avLst/>
          </a:prstGeom>
          <a:noFill/>
        </p:spPr>
        <p:txBody>
          <a:bodyPr wrap="none" rtlCol="0">
            <a:spAutoFit/>
          </a:bodyPr>
          <a:lstStyle/>
          <a:p>
            <a:r>
              <a:rPr lang="en-US" dirty="0"/>
              <a:t>Existing VRLA</a:t>
            </a:r>
            <a:endParaRPr lang="en-IN" dirty="0"/>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550" y="1484587"/>
            <a:ext cx="2394380" cy="171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bwMode="gray">
          <a:xfrm>
            <a:off x="323528" y="188640"/>
            <a:ext cx="4352924" cy="674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kern="0" dirty="0">
                <a:solidFill>
                  <a:schemeClr val="tx2"/>
                </a:solidFill>
                <a:latin typeface="+mj-lt"/>
                <a:ea typeface="+mj-ea"/>
                <a:cs typeface="+mj-cs"/>
              </a:rPr>
              <a:t>Integration Capabilities</a:t>
            </a:r>
            <a:endParaRPr kumimoji="0" lang="en-US" sz="2400" b="1" i="0" u="none" strike="noStrike" kern="0" cap="none" spc="0" normalizeH="0" baseline="0" noProof="0" dirty="0">
              <a:ln>
                <a:noFill/>
              </a:ln>
              <a:solidFill>
                <a:schemeClr val="tx2"/>
              </a:solidFill>
              <a:effectLst/>
              <a:uLnTx/>
              <a:uFillTx/>
              <a:latin typeface="+mj-lt"/>
              <a:ea typeface="+mj-ea"/>
              <a:cs typeface="+mj-cs"/>
            </a:endParaRPr>
          </a:p>
        </p:txBody>
      </p:sp>
      <p:sp>
        <p:nvSpPr>
          <p:cNvPr id="13" name="Rectangle 12"/>
          <p:cNvSpPr/>
          <p:nvPr/>
        </p:nvSpPr>
        <p:spPr>
          <a:xfrm>
            <a:off x="646003" y="6389132"/>
            <a:ext cx="8212277" cy="338554"/>
          </a:xfrm>
          <a:prstGeom prst="rect">
            <a:avLst/>
          </a:prstGeom>
        </p:spPr>
        <p:txBody>
          <a:bodyPr wrap="square">
            <a:spAutoFit/>
          </a:bodyPr>
          <a:lstStyle/>
          <a:p>
            <a:r>
              <a:rPr lang="en-US" sz="1600" b="1" dirty="0"/>
              <a:t>Excella is Authorized System Integrator &amp; Service partner </a:t>
            </a:r>
            <a:endParaRPr lang="en-IN" sz="1600" b="1" dirty="0"/>
          </a:p>
        </p:txBody>
      </p:sp>
      <p:pic>
        <p:nvPicPr>
          <p:cNvPr id="24" name="Picture 23">
            <a:extLst>
              <a:ext uri="{FF2B5EF4-FFF2-40B4-BE49-F238E27FC236}">
                <a16:creationId xmlns:a16="http://schemas.microsoft.com/office/drawing/2014/main" id="{28094B64-6E7F-C617-3AE6-4600D91C5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04" y="3200401"/>
            <a:ext cx="2910854" cy="2910854"/>
          </a:xfrm>
          <a:prstGeom prst="rect">
            <a:avLst/>
          </a:prstGeom>
        </p:spPr>
      </p:pic>
      <p:pic>
        <p:nvPicPr>
          <p:cNvPr id="1032" name="Picture 8">
            <a:extLst>
              <a:ext uri="{FF2B5EF4-FFF2-40B4-BE49-F238E27FC236}">
                <a16:creationId xmlns:a16="http://schemas.microsoft.com/office/drawing/2014/main" id="{0CBE046A-FC85-A2DA-9914-F81A2DC4D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826190" y="2644275"/>
            <a:ext cx="2376264" cy="330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12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4023</TotalTime>
  <Words>580</Words>
  <Application>Microsoft Office PowerPoint</Application>
  <PresentationFormat>On-screen Show (4:3)</PresentationFormat>
  <Paragraphs>96</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Cambria</vt:lpstr>
      <vt:lpstr>Constantia</vt:lpstr>
      <vt:lpstr>Constantia (Headings)</vt:lpstr>
      <vt:lpstr>Helvetica</vt:lpstr>
      <vt:lpstr>Times New Roman</vt:lpstr>
      <vt:lpstr>Wingdings 2</vt:lpstr>
      <vt:lpstr>Paper</vt:lpstr>
      <vt:lpstr>PowerPoint Presentation</vt:lpstr>
      <vt:lpstr>PowerPoint Presentation</vt:lpstr>
      <vt:lpstr>PowerPoint Presentation</vt:lpstr>
      <vt:lpstr>PowerPoint Presentation</vt:lpstr>
      <vt:lpstr>PowerPoint Presentation</vt:lpstr>
      <vt:lpstr>Current Business Model</vt:lpstr>
      <vt:lpstr>Resources</vt:lpstr>
      <vt:lpstr>Human Capital</vt:lpstr>
      <vt:lpstr>PowerPoint Presentation</vt:lpstr>
      <vt:lpstr>PowerPoint Presentation</vt:lpstr>
      <vt:lpstr>PowerPoint Presentation</vt:lpstr>
      <vt:lpstr>  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vishal</dc:creator>
  <cp:lastModifiedBy>KRISHNA K SHUKLA</cp:lastModifiedBy>
  <cp:revision>222</cp:revision>
  <cp:lastPrinted>2012-08-06T02:32:16Z</cp:lastPrinted>
  <dcterms:created xsi:type="dcterms:W3CDTF">2010-11-25T11:36:30Z</dcterms:created>
  <dcterms:modified xsi:type="dcterms:W3CDTF">2024-01-15T23:33:39Z</dcterms:modified>
</cp:coreProperties>
</file>